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Average"/>
      <p:regular r:id="rId46"/>
    </p:embeddedFont>
    <p:embeddedFont>
      <p:font typeface="Oswa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italic.fntdata"/><Relationship Id="rId21" Type="http://schemas.openxmlformats.org/officeDocument/2006/relationships/slide" Target="slides/slide16.xml"/><Relationship Id="rId43" Type="http://schemas.openxmlformats.org/officeDocument/2006/relationships/font" Target="fonts/Roboto-bold.fntdata"/><Relationship Id="rId24" Type="http://schemas.openxmlformats.org/officeDocument/2006/relationships/slide" Target="slides/slide19.xml"/><Relationship Id="rId46" Type="http://schemas.openxmlformats.org/officeDocument/2006/relationships/font" Target="fonts/Average-regular.fntdata"/><Relationship Id="rId23" Type="http://schemas.openxmlformats.org/officeDocument/2006/relationships/slide" Target="slides/slide18.xml"/><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swald-bold.fntdata"/><Relationship Id="rId25" Type="http://schemas.openxmlformats.org/officeDocument/2006/relationships/slide" Target="slides/slide20.xml"/><Relationship Id="rId47" Type="http://schemas.openxmlformats.org/officeDocument/2006/relationships/font" Target="fonts/Oswald-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eec4277f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eec4277f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eec4277f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eec4277f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eec4277f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eec4277f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eec4277f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eec4277f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eec4277f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eec4277f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3eec4277f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eec4277f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eec4277f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eec4277f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eec4277f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eec4277f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eec4277f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eec4277f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3eec4277f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eec4277f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eec230c9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eec230c9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eec4277f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eec4277f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11005e0c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11005e0c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11005e0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11005e0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11005e0c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11005e0c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11005e0c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11005e0c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11005e0c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11005e0c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11005e0c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11005e0c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11005e0c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11005e0c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11005e0c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11005e0c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11005e0c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11005e0c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eec230c9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eec230c9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11005e0c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11005e0c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11005e0c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11005e0c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11005e0c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11005e0c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11005e0c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11005e0c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11005e0c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11005e0c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3eec230c9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eec230c9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3eec230c9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eec230c9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eec230c9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eec230c9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3eec4277f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eec4277f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eec4277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eec4277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eec4277f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eec4277f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eec4277f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eec4277f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eec4277f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eec4277f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twitter.com/academyforai" TargetMode="External"/><Relationship Id="rId4" Type="http://schemas.openxmlformats.org/officeDocument/2006/relationships/image" Target="../media/image28.jpg"/><Relationship Id="rId9" Type="http://schemas.openxmlformats.org/officeDocument/2006/relationships/hyperlink" Target="https://www.youtube.com/channel/UC-CFsLoMo8WeoCWGzysC1MQ" TargetMode="External"/><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hyperlink" Target="https://www.facebook.com/academyforai" TargetMode="External"/><Relationship Id="rId8" Type="http://schemas.openxmlformats.org/officeDocument/2006/relationships/hyperlink" Target="https://twitter.com/academyfora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Linear Algebra for Data Science</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a:t>
            </a:r>
            <a:endParaRPr/>
          </a:p>
          <a:p>
            <a:pPr indent="0" lvl="0" marL="0" rtl="0" algn="ctr">
              <a:spcBef>
                <a:spcPts val="0"/>
              </a:spcBef>
              <a:spcAft>
                <a:spcPts val="0"/>
              </a:spcAft>
              <a:buNone/>
            </a:pPr>
            <a:r>
              <a:rPr lang="en"/>
              <a:t>Dinesh Kumar Subramanian</a:t>
            </a:r>
            <a:endParaRPr/>
          </a:p>
          <a:p>
            <a:pPr indent="0" lvl="0" marL="0" rtl="0" algn="ctr">
              <a:spcBef>
                <a:spcPts val="0"/>
              </a:spcBef>
              <a:spcAft>
                <a:spcPts val="0"/>
              </a:spcAft>
              <a:buNone/>
            </a:pPr>
            <a:r>
              <a:rPr lang="en"/>
              <a:t>Founder, Dteam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Transformations</a:t>
            </a:r>
            <a:endParaRPr/>
          </a:p>
          <a:p>
            <a:pPr indent="0" lvl="0" marL="0" rtl="0" algn="l">
              <a:spcBef>
                <a:spcPts val="0"/>
              </a:spcBef>
              <a:spcAft>
                <a:spcPts val="0"/>
              </a:spcAft>
              <a:buNone/>
            </a:pPr>
            <a:r>
              <a:t/>
            </a:r>
            <a:endParaRPr/>
          </a:p>
        </p:txBody>
      </p:sp>
      <p:sp>
        <p:nvSpPr>
          <p:cNvPr id="126" name="Google Shape;126;p22"/>
          <p:cNvSpPr txBox="1"/>
          <p:nvPr>
            <p:ph idx="1" type="body"/>
          </p:nvPr>
        </p:nvSpPr>
        <p:spPr>
          <a:xfrm>
            <a:off x="311700" y="1152475"/>
            <a:ext cx="3959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Transformation is essentially a fancy word for “function”</a:t>
            </a:r>
            <a:endParaRPr/>
          </a:p>
          <a:p>
            <a:pPr indent="-342900" lvl="0" marL="457200" rtl="0" algn="l">
              <a:spcBef>
                <a:spcPts val="0"/>
              </a:spcBef>
              <a:spcAft>
                <a:spcPts val="0"/>
              </a:spcAft>
              <a:buSzPts val="1800"/>
              <a:buChar char="●"/>
            </a:pPr>
            <a:r>
              <a:rPr lang="en"/>
              <a:t>It takes something as input and spits out an output</a:t>
            </a:r>
            <a:endParaRPr/>
          </a:p>
          <a:p>
            <a:pPr indent="-342900" lvl="0" marL="457200" rtl="0" algn="l">
              <a:spcBef>
                <a:spcPts val="0"/>
              </a:spcBef>
              <a:spcAft>
                <a:spcPts val="0"/>
              </a:spcAft>
              <a:buSzPts val="1800"/>
              <a:buChar char="●"/>
            </a:pPr>
            <a:r>
              <a:rPr lang="en"/>
              <a:t>Specifically in linear algebra case, we like to think of it takes a vector in and spits out a another transformed vector.</a:t>
            </a:r>
            <a:endParaRPr/>
          </a:p>
          <a:p>
            <a:pPr indent="-342900" lvl="0" marL="457200" rtl="0" algn="l">
              <a:spcBef>
                <a:spcPts val="0"/>
              </a:spcBef>
              <a:spcAft>
                <a:spcPts val="0"/>
              </a:spcAft>
              <a:buSzPts val="1800"/>
              <a:buChar char="●"/>
            </a:pPr>
            <a:r>
              <a:rPr lang="en"/>
              <a:t>Examples of Linear Transformations are 90 deg Rotation, Shear.</a:t>
            </a:r>
            <a:endParaRPr/>
          </a:p>
        </p:txBody>
      </p:sp>
      <p:grpSp>
        <p:nvGrpSpPr>
          <p:cNvPr id="127" name="Google Shape;127;p22"/>
          <p:cNvGrpSpPr/>
          <p:nvPr/>
        </p:nvGrpSpPr>
        <p:grpSpPr>
          <a:xfrm>
            <a:off x="4270800" y="951786"/>
            <a:ext cx="4753510" cy="3416521"/>
            <a:chOff x="2181925" y="1152475"/>
            <a:chExt cx="5756249" cy="3884175"/>
          </a:xfrm>
        </p:grpSpPr>
        <p:pic>
          <p:nvPicPr>
            <p:cNvPr id="128" name="Google Shape;128;p22"/>
            <p:cNvPicPr preferRelativeResize="0"/>
            <p:nvPr/>
          </p:nvPicPr>
          <p:blipFill rotWithShape="1">
            <a:blip r:embed="rId3">
              <a:alphaModFix/>
            </a:blip>
            <a:srcRect b="24448" l="20207" r="16839" t="0"/>
            <a:stretch/>
          </p:blipFill>
          <p:spPr>
            <a:xfrm>
              <a:off x="2181925" y="1152475"/>
              <a:ext cx="5756249" cy="3884175"/>
            </a:xfrm>
            <a:prstGeom prst="rect">
              <a:avLst/>
            </a:prstGeom>
            <a:noFill/>
            <a:ln>
              <a:noFill/>
            </a:ln>
          </p:spPr>
        </p:pic>
        <p:pic>
          <p:nvPicPr>
            <p:cNvPr id="129" name="Google Shape;129;p22"/>
            <p:cNvPicPr preferRelativeResize="0"/>
            <p:nvPr/>
          </p:nvPicPr>
          <p:blipFill rotWithShape="1">
            <a:blip r:embed="rId4">
              <a:alphaModFix/>
            </a:blip>
            <a:srcRect b="27334" l="54014" r="18978" t="34921"/>
            <a:stretch/>
          </p:blipFill>
          <p:spPr>
            <a:xfrm>
              <a:off x="5366425" y="2966276"/>
              <a:ext cx="2469626" cy="194042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Transformations</a:t>
            </a:r>
            <a:endParaRPr/>
          </a:p>
          <a:p>
            <a:pPr indent="0" lvl="0" marL="0" rtl="0" algn="l">
              <a:spcBef>
                <a:spcPts val="0"/>
              </a:spcBef>
              <a:spcAft>
                <a:spcPts val="0"/>
              </a:spcAft>
              <a:buNone/>
            </a:pPr>
            <a:r>
              <a:t/>
            </a:r>
            <a:endParaRPr/>
          </a:p>
        </p:txBody>
      </p:sp>
      <p:sp>
        <p:nvSpPr>
          <p:cNvPr id="135" name="Google Shape;13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But What does that word linear mean?</a:t>
            </a:r>
            <a:endParaRPr/>
          </a:p>
          <a:p>
            <a:pPr indent="-342900" lvl="0" marL="457200" rtl="0" algn="l">
              <a:spcBef>
                <a:spcPts val="0"/>
              </a:spcBef>
              <a:spcAft>
                <a:spcPts val="0"/>
              </a:spcAft>
              <a:buSzPts val="1800"/>
              <a:buChar char="●"/>
            </a:pPr>
            <a:r>
              <a:rPr lang="en"/>
              <a:t>Even after the transformation is done, some features should be not changed:</a:t>
            </a:r>
            <a:endParaRPr/>
          </a:p>
          <a:p>
            <a:pPr indent="-317500" lvl="1" marL="914400" rtl="0" algn="l">
              <a:spcBef>
                <a:spcPts val="0"/>
              </a:spcBef>
              <a:spcAft>
                <a:spcPts val="0"/>
              </a:spcAft>
              <a:buSzPts val="1400"/>
              <a:buChar char="○"/>
            </a:pPr>
            <a:r>
              <a:rPr lang="en"/>
              <a:t>All lines must remain lines not as curves or any other</a:t>
            </a:r>
            <a:endParaRPr/>
          </a:p>
          <a:p>
            <a:pPr indent="-317500" lvl="1" marL="914400" rtl="0" algn="l">
              <a:spcBef>
                <a:spcPts val="0"/>
              </a:spcBef>
              <a:spcAft>
                <a:spcPts val="0"/>
              </a:spcAft>
              <a:buSzPts val="1400"/>
              <a:buChar char="○"/>
            </a:pPr>
            <a:r>
              <a:rPr lang="en"/>
              <a:t>Origin should be fixed.</a:t>
            </a:r>
            <a:endParaRPr/>
          </a:p>
          <a:p>
            <a:pPr indent="-342900" lvl="0" marL="457200" rtl="0" algn="l">
              <a:spcBef>
                <a:spcPts val="0"/>
              </a:spcBef>
              <a:spcAft>
                <a:spcPts val="0"/>
              </a:spcAft>
              <a:buSzPts val="1800"/>
              <a:buChar char="●"/>
            </a:pPr>
            <a:r>
              <a:rPr lang="en"/>
              <a:t>How do we numerically denote Linear transformations? </a:t>
            </a:r>
            <a:endParaRPr/>
          </a:p>
        </p:txBody>
      </p:sp>
      <p:pic>
        <p:nvPicPr>
          <p:cNvPr id="136" name="Google Shape;136;p23"/>
          <p:cNvPicPr preferRelativeResize="0"/>
          <p:nvPr/>
        </p:nvPicPr>
        <p:blipFill rotWithShape="1">
          <a:blip r:embed="rId3">
            <a:alphaModFix/>
          </a:blip>
          <a:srcRect b="32572" l="18985" r="21008" t="2773"/>
          <a:stretch/>
        </p:blipFill>
        <p:spPr>
          <a:xfrm>
            <a:off x="2321150" y="2715375"/>
            <a:ext cx="4280074" cy="236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a:t>
            </a:r>
            <a:r>
              <a:rPr lang="en"/>
              <a:t>Transformations</a:t>
            </a:r>
            <a:endParaRPr/>
          </a:p>
        </p:txBody>
      </p:sp>
      <p:sp>
        <p:nvSpPr>
          <p:cNvPr id="142" name="Google Shape;14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For example: Consider a vector with coordinates (-1,2) which is -1 times i-hat , 2 times j-hat. </a:t>
            </a:r>
            <a:endParaRPr/>
          </a:p>
          <a:p>
            <a:pPr indent="-342900" lvl="0" marL="457200" rtl="0" algn="l">
              <a:spcBef>
                <a:spcPts val="0"/>
              </a:spcBef>
              <a:spcAft>
                <a:spcPts val="0"/>
              </a:spcAft>
              <a:buSzPts val="1800"/>
              <a:buChar char="●"/>
            </a:pPr>
            <a:r>
              <a:rPr lang="en"/>
              <a:t>Now apply some linear transformations with it, and we follow all three vectors.</a:t>
            </a:r>
            <a:endParaRPr/>
          </a:p>
          <a:p>
            <a:pPr indent="-342900" lvl="0" marL="457200" rtl="0" algn="l">
              <a:spcBef>
                <a:spcPts val="0"/>
              </a:spcBef>
              <a:spcAft>
                <a:spcPts val="0"/>
              </a:spcAft>
              <a:buSzPts val="1800"/>
              <a:buChar char="●"/>
            </a:pPr>
            <a:r>
              <a:rPr lang="en"/>
              <a:t>The Place where V vector lands will be -1 times where i-hat lands, and 2 times where j-hat lands after the transformations is applied.</a:t>
            </a:r>
            <a:endParaRPr/>
          </a:p>
        </p:txBody>
      </p:sp>
      <p:pic>
        <p:nvPicPr>
          <p:cNvPr id="143" name="Google Shape;143;p24"/>
          <p:cNvPicPr preferRelativeResize="0"/>
          <p:nvPr/>
        </p:nvPicPr>
        <p:blipFill rotWithShape="1">
          <a:blip r:embed="rId3">
            <a:alphaModFix/>
          </a:blip>
          <a:srcRect b="31670" l="0" r="25777" t="0"/>
          <a:stretch/>
        </p:blipFill>
        <p:spPr>
          <a:xfrm>
            <a:off x="2460476" y="2852775"/>
            <a:ext cx="4345051" cy="2248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265275" y="19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Transformations</a:t>
            </a:r>
            <a:endParaRPr/>
          </a:p>
        </p:txBody>
      </p:sp>
      <p:sp>
        <p:nvSpPr>
          <p:cNvPr id="149" name="Google Shape;14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 name="Google Shape;150;p25"/>
          <p:cNvPicPr preferRelativeResize="0"/>
          <p:nvPr/>
        </p:nvPicPr>
        <p:blipFill rotWithShape="1">
          <a:blip r:embed="rId3">
            <a:alphaModFix/>
          </a:blip>
          <a:srcRect b="15959" l="0" r="9428" t="0"/>
          <a:stretch/>
        </p:blipFill>
        <p:spPr>
          <a:xfrm>
            <a:off x="384725" y="767051"/>
            <a:ext cx="8281699" cy="4320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Transformations</a:t>
            </a:r>
            <a:endParaRPr/>
          </a:p>
        </p:txBody>
      </p:sp>
      <p:sp>
        <p:nvSpPr>
          <p:cNvPr id="156" name="Google Shape;15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Let us record the coordinates of i-hat and j-hat after the transformation applied, in a 2x2 matrix.</a:t>
            </a:r>
            <a:endParaRPr/>
          </a:p>
          <a:p>
            <a:pPr indent="-342900" lvl="0" marL="457200" rtl="0" algn="l">
              <a:spcBef>
                <a:spcPts val="0"/>
              </a:spcBef>
              <a:spcAft>
                <a:spcPts val="0"/>
              </a:spcAft>
              <a:buSzPts val="1800"/>
              <a:buChar char="●"/>
            </a:pPr>
            <a:r>
              <a:rPr lang="en"/>
              <a:t>Now let us do a matrix vector multiplication.</a:t>
            </a:r>
            <a:endParaRPr/>
          </a:p>
        </p:txBody>
      </p:sp>
      <p:pic>
        <p:nvPicPr>
          <p:cNvPr id="157" name="Google Shape;157;p26"/>
          <p:cNvPicPr preferRelativeResize="0"/>
          <p:nvPr/>
        </p:nvPicPr>
        <p:blipFill rotWithShape="1">
          <a:blip r:embed="rId3">
            <a:alphaModFix/>
          </a:blip>
          <a:srcRect b="36908" l="2744" r="20802" t="0"/>
          <a:stretch/>
        </p:blipFill>
        <p:spPr>
          <a:xfrm>
            <a:off x="2024075" y="2451050"/>
            <a:ext cx="5366324" cy="2489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Transformations</a:t>
            </a:r>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4" name="Google Shape;164;p27"/>
          <p:cNvPicPr preferRelativeResize="0"/>
          <p:nvPr/>
        </p:nvPicPr>
        <p:blipFill rotWithShape="1">
          <a:blip r:embed="rId3">
            <a:alphaModFix/>
          </a:blip>
          <a:srcRect b="34559" l="33102" r="13592" t="0"/>
          <a:stretch/>
        </p:blipFill>
        <p:spPr>
          <a:xfrm>
            <a:off x="65100" y="1462200"/>
            <a:ext cx="4299290" cy="2967400"/>
          </a:xfrm>
          <a:prstGeom prst="rect">
            <a:avLst/>
          </a:prstGeom>
          <a:noFill/>
          <a:ln>
            <a:noFill/>
          </a:ln>
        </p:spPr>
      </p:pic>
      <p:pic>
        <p:nvPicPr>
          <p:cNvPr id="165" name="Google Shape;165;p27"/>
          <p:cNvPicPr preferRelativeResize="0"/>
          <p:nvPr/>
        </p:nvPicPr>
        <p:blipFill rotWithShape="1">
          <a:blip r:embed="rId4">
            <a:alphaModFix/>
          </a:blip>
          <a:srcRect b="35823" l="34623" r="9836" t="0"/>
          <a:stretch/>
        </p:blipFill>
        <p:spPr>
          <a:xfrm>
            <a:off x="4456775" y="1462200"/>
            <a:ext cx="4567675" cy="2967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Transformations</a:t>
            </a:r>
            <a:endParaRPr/>
          </a:p>
          <a:p>
            <a:pPr indent="0" lvl="0" marL="0" rtl="0" algn="l">
              <a:spcBef>
                <a:spcPts val="0"/>
              </a:spcBef>
              <a:spcAft>
                <a:spcPts val="0"/>
              </a:spcAft>
              <a:buNone/>
            </a:pPr>
            <a:r>
              <a:t/>
            </a:r>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Now let us try imagine for 90 deg rotation and shear.</a:t>
            </a:r>
            <a:endParaRPr/>
          </a:p>
        </p:txBody>
      </p:sp>
      <p:pic>
        <p:nvPicPr>
          <p:cNvPr id="172" name="Google Shape;172;p28"/>
          <p:cNvPicPr preferRelativeResize="0"/>
          <p:nvPr/>
        </p:nvPicPr>
        <p:blipFill rotWithShape="1">
          <a:blip r:embed="rId3">
            <a:alphaModFix/>
          </a:blip>
          <a:srcRect b="29863" l="0" r="19891" t="0"/>
          <a:stretch/>
        </p:blipFill>
        <p:spPr>
          <a:xfrm>
            <a:off x="1318375" y="1673100"/>
            <a:ext cx="6814776" cy="335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Transformations</a:t>
            </a:r>
            <a:endParaRPr/>
          </a:p>
        </p:txBody>
      </p:sp>
      <p:sp>
        <p:nvSpPr>
          <p:cNvPr id="178" name="Google Shape;17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9" name="Google Shape;179;p29"/>
          <p:cNvPicPr preferRelativeResize="0"/>
          <p:nvPr/>
        </p:nvPicPr>
        <p:blipFill rotWithShape="1">
          <a:blip r:embed="rId3">
            <a:alphaModFix/>
          </a:blip>
          <a:srcRect b="30405" l="0" r="20394" t="0"/>
          <a:stretch/>
        </p:blipFill>
        <p:spPr>
          <a:xfrm>
            <a:off x="1002725" y="1152477"/>
            <a:ext cx="7278973" cy="3577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Multiplication as Composition</a:t>
            </a:r>
            <a:endParaRPr/>
          </a:p>
        </p:txBody>
      </p:sp>
      <p:sp>
        <p:nvSpPr>
          <p:cNvPr id="185" name="Google Shape;185;p30"/>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Multiple transformations is called Composition.</a:t>
            </a:r>
            <a:endParaRPr/>
          </a:p>
          <a:p>
            <a:pPr indent="-342900" lvl="0" marL="457200" rtl="0" algn="l">
              <a:spcBef>
                <a:spcPts val="0"/>
              </a:spcBef>
              <a:spcAft>
                <a:spcPts val="0"/>
              </a:spcAft>
              <a:buSzPts val="1800"/>
              <a:buChar char="●"/>
            </a:pPr>
            <a:r>
              <a:rPr lang="en"/>
              <a:t>Example is combining rotation and shear transformations together.</a:t>
            </a:r>
            <a:endParaRPr/>
          </a:p>
          <a:p>
            <a:pPr indent="-342900" lvl="0" marL="457200" rtl="0" algn="l">
              <a:spcBef>
                <a:spcPts val="0"/>
              </a:spcBef>
              <a:spcAft>
                <a:spcPts val="0"/>
              </a:spcAft>
              <a:buSzPts val="1800"/>
              <a:buChar char="●"/>
            </a:pPr>
            <a:r>
              <a:rPr lang="en"/>
              <a:t>It is too simple, just record where i-hat, j-hat lands after applying both the transformations.</a:t>
            </a:r>
            <a:endParaRPr/>
          </a:p>
        </p:txBody>
      </p:sp>
      <p:pic>
        <p:nvPicPr>
          <p:cNvPr id="186" name="Google Shape;186;p30"/>
          <p:cNvPicPr preferRelativeResize="0"/>
          <p:nvPr/>
        </p:nvPicPr>
        <p:blipFill rotWithShape="1">
          <a:blip r:embed="rId3">
            <a:alphaModFix/>
          </a:blip>
          <a:srcRect b="39254" l="12694" r="5665" t="0"/>
          <a:stretch/>
        </p:blipFill>
        <p:spPr>
          <a:xfrm>
            <a:off x="1021375" y="2478900"/>
            <a:ext cx="7464575" cy="2571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Multiplication as Composition</a:t>
            </a:r>
            <a:endParaRPr/>
          </a:p>
          <a:p>
            <a:pPr indent="0" lvl="0" marL="0" rtl="0" algn="l">
              <a:spcBef>
                <a:spcPts val="0"/>
              </a:spcBef>
              <a:spcAft>
                <a:spcPts val="0"/>
              </a:spcAft>
              <a:buNone/>
            </a:pPr>
            <a:r>
              <a:t/>
            </a:r>
            <a:endParaRPr/>
          </a:p>
        </p:txBody>
      </p:sp>
      <p:sp>
        <p:nvSpPr>
          <p:cNvPr id="192" name="Google Shape;192;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Here the order matters, if you try doing Shear first and then do a 90 deg rotation, it gives a different transformation compared to the previous.</a:t>
            </a:r>
            <a:endParaRPr/>
          </a:p>
          <a:p>
            <a:pPr indent="-342900" lvl="0" marL="457200" rtl="0" algn="l">
              <a:spcBef>
                <a:spcPts val="0"/>
              </a:spcBef>
              <a:spcAft>
                <a:spcPts val="0"/>
              </a:spcAft>
              <a:buSzPts val="1800"/>
              <a:buChar char="●"/>
            </a:pPr>
            <a:r>
              <a:rPr lang="en"/>
              <a:t>So it proves that, M</a:t>
            </a:r>
            <a:r>
              <a:rPr baseline="-25000" lang="en"/>
              <a:t>1</a:t>
            </a:r>
            <a:r>
              <a:rPr lang="en"/>
              <a:t>M</a:t>
            </a:r>
            <a:r>
              <a:rPr baseline="-25000" lang="en"/>
              <a:t>2 </a:t>
            </a:r>
            <a:r>
              <a:rPr lang="en"/>
              <a:t> is not equal to M</a:t>
            </a:r>
            <a:r>
              <a:rPr baseline="-25000" lang="en"/>
              <a:t>2</a:t>
            </a:r>
            <a:r>
              <a:rPr lang="en"/>
              <a:t>M</a:t>
            </a:r>
            <a:r>
              <a:rPr baseline="-25000" lang="en"/>
              <a:t>1</a:t>
            </a:r>
            <a:endParaRPr baseline="-25000"/>
          </a:p>
          <a:p>
            <a:pPr indent="0" lvl="0" marL="457200" rtl="0" algn="l">
              <a:spcBef>
                <a:spcPts val="1600"/>
              </a:spcBef>
              <a:spcAft>
                <a:spcPts val="0"/>
              </a:spcAft>
              <a:buNone/>
            </a:pPr>
            <a:r>
              <a:t/>
            </a:r>
            <a:endParaRPr baseline="-25000"/>
          </a:p>
          <a:p>
            <a:pPr indent="-342900" lvl="0" marL="457200" rtl="0" algn="l">
              <a:spcBef>
                <a:spcPts val="1600"/>
              </a:spcBef>
              <a:spcAft>
                <a:spcPts val="0"/>
              </a:spcAft>
              <a:buSzPts val="1800"/>
              <a:buChar char="●"/>
            </a:pPr>
            <a:r>
              <a:rPr lang="en"/>
              <a:t>One</a:t>
            </a:r>
            <a:r>
              <a:rPr baseline="-25000" lang="en"/>
              <a:t>  </a:t>
            </a:r>
            <a:r>
              <a:rPr lang="en"/>
              <a:t>more rule to remember is Associativity.</a:t>
            </a:r>
            <a:endParaRPr/>
          </a:p>
          <a:p>
            <a:pPr indent="457200" lvl="0" marL="1828800" rtl="0" algn="l">
              <a:spcBef>
                <a:spcPts val="1600"/>
              </a:spcBef>
              <a:spcAft>
                <a:spcPts val="0"/>
              </a:spcAft>
              <a:buNone/>
            </a:pPr>
            <a:r>
              <a:rPr lang="en"/>
              <a:t>A(BC) = (AB)C</a:t>
            </a:r>
            <a:endParaRPr/>
          </a:p>
          <a:p>
            <a:pPr indent="0" lvl="0" marL="45720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48850" y="305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66" name="Google Shape;66;p14"/>
          <p:cNvSpPr txBox="1"/>
          <p:nvPr>
            <p:ph idx="1" type="body"/>
          </p:nvPr>
        </p:nvSpPr>
        <p:spPr>
          <a:xfrm>
            <a:off x="311700" y="796200"/>
            <a:ext cx="8520600" cy="355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Vectors</a:t>
            </a:r>
            <a:endParaRPr/>
          </a:p>
          <a:p>
            <a:pPr indent="-342900" lvl="0" marL="457200" rtl="0" algn="l">
              <a:spcBef>
                <a:spcPts val="0"/>
              </a:spcBef>
              <a:spcAft>
                <a:spcPts val="0"/>
              </a:spcAft>
              <a:buSzPts val="1800"/>
              <a:buChar char="●"/>
            </a:pPr>
            <a:r>
              <a:rPr lang="en"/>
              <a:t>Vector addition, Scalar Multiplication</a:t>
            </a:r>
            <a:endParaRPr/>
          </a:p>
          <a:p>
            <a:pPr indent="-342900" lvl="0" marL="457200" rtl="0" algn="l">
              <a:spcBef>
                <a:spcPts val="0"/>
              </a:spcBef>
              <a:spcAft>
                <a:spcPts val="0"/>
              </a:spcAft>
              <a:buSzPts val="1800"/>
              <a:buChar char="●"/>
            </a:pPr>
            <a:r>
              <a:rPr lang="en"/>
              <a:t>Linear Combinations</a:t>
            </a:r>
            <a:endParaRPr/>
          </a:p>
          <a:p>
            <a:pPr indent="-342900" lvl="0" marL="457200" rtl="0" algn="l">
              <a:spcBef>
                <a:spcPts val="0"/>
              </a:spcBef>
              <a:spcAft>
                <a:spcPts val="0"/>
              </a:spcAft>
              <a:buSzPts val="1800"/>
              <a:buChar char="●"/>
            </a:pPr>
            <a:r>
              <a:rPr lang="en"/>
              <a:t>Matrices</a:t>
            </a:r>
            <a:endParaRPr/>
          </a:p>
          <a:p>
            <a:pPr indent="-342900" lvl="0" marL="457200" rtl="0" algn="l">
              <a:spcBef>
                <a:spcPts val="0"/>
              </a:spcBef>
              <a:spcAft>
                <a:spcPts val="0"/>
              </a:spcAft>
              <a:buSzPts val="1800"/>
              <a:buChar char="●"/>
            </a:pPr>
            <a:r>
              <a:rPr lang="en"/>
              <a:t>Matrix vector Multiplication</a:t>
            </a:r>
            <a:endParaRPr/>
          </a:p>
          <a:p>
            <a:pPr indent="-342900" lvl="0" marL="457200" rtl="0" algn="l">
              <a:spcBef>
                <a:spcPts val="0"/>
              </a:spcBef>
              <a:spcAft>
                <a:spcPts val="0"/>
              </a:spcAft>
              <a:buSzPts val="1800"/>
              <a:buChar char="●"/>
            </a:pPr>
            <a:r>
              <a:rPr lang="en"/>
              <a:t>Linear Transformations</a:t>
            </a:r>
            <a:endParaRPr/>
          </a:p>
          <a:p>
            <a:pPr indent="-342900" lvl="0" marL="457200" rtl="0" algn="l">
              <a:spcBef>
                <a:spcPts val="0"/>
              </a:spcBef>
              <a:spcAft>
                <a:spcPts val="0"/>
              </a:spcAft>
              <a:buSzPts val="1800"/>
              <a:buChar char="●"/>
            </a:pPr>
            <a:r>
              <a:rPr lang="en"/>
              <a:t>Determinants</a:t>
            </a:r>
            <a:endParaRPr/>
          </a:p>
          <a:p>
            <a:pPr indent="-342900" lvl="0" marL="457200" rtl="0" algn="l">
              <a:spcBef>
                <a:spcPts val="0"/>
              </a:spcBef>
              <a:spcAft>
                <a:spcPts val="0"/>
              </a:spcAft>
              <a:buSzPts val="1800"/>
              <a:buChar char="●"/>
            </a:pPr>
            <a:r>
              <a:rPr lang="en"/>
              <a:t>Inverse of matrix</a:t>
            </a:r>
            <a:endParaRPr/>
          </a:p>
          <a:p>
            <a:pPr indent="-342900" lvl="0" marL="457200" rtl="0" algn="l">
              <a:spcBef>
                <a:spcPts val="0"/>
              </a:spcBef>
              <a:spcAft>
                <a:spcPts val="0"/>
              </a:spcAft>
              <a:buSzPts val="1800"/>
              <a:buChar char="●"/>
            </a:pPr>
            <a:r>
              <a:rPr lang="en"/>
              <a:t>Dot product and its Duality</a:t>
            </a:r>
            <a:endParaRPr/>
          </a:p>
          <a:p>
            <a:pPr indent="-342900" lvl="0" marL="457200" rtl="0" algn="l">
              <a:spcBef>
                <a:spcPts val="0"/>
              </a:spcBef>
              <a:spcAft>
                <a:spcPts val="0"/>
              </a:spcAft>
              <a:buSzPts val="1800"/>
              <a:buChar char="●"/>
            </a:pPr>
            <a:r>
              <a:rPr lang="en"/>
              <a:t>Cross product</a:t>
            </a:r>
            <a:endParaRPr/>
          </a:p>
          <a:p>
            <a:pPr indent="-342900" lvl="0" marL="457200" rtl="0" algn="l">
              <a:spcBef>
                <a:spcPts val="0"/>
              </a:spcBef>
              <a:spcAft>
                <a:spcPts val="0"/>
              </a:spcAft>
              <a:buSzPts val="1800"/>
              <a:buChar char="●"/>
            </a:pPr>
            <a:r>
              <a:rPr lang="en"/>
              <a:t>Change of Basis</a:t>
            </a:r>
            <a:endParaRPr/>
          </a:p>
          <a:p>
            <a:pPr indent="-342900" lvl="0" marL="457200" rtl="0" algn="l">
              <a:spcBef>
                <a:spcPts val="0"/>
              </a:spcBef>
              <a:spcAft>
                <a:spcPts val="0"/>
              </a:spcAft>
              <a:buSzPts val="1800"/>
              <a:buChar char="●"/>
            </a:pPr>
            <a:r>
              <a:rPr lang="en"/>
              <a:t>Eigen values and Eigen vectors</a:t>
            </a:r>
            <a:endParaRPr/>
          </a:p>
          <a:p>
            <a:pPr indent="-342900" lvl="0" marL="457200" rtl="0" algn="l">
              <a:spcBef>
                <a:spcPts val="0"/>
              </a:spcBef>
              <a:spcAft>
                <a:spcPts val="0"/>
              </a:spcAft>
              <a:buSzPts val="1800"/>
              <a:buChar char="●"/>
            </a:pPr>
            <a:r>
              <a:rPr lang="en"/>
              <a:t>Singular value decomposition</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20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Determinants</a:t>
            </a:r>
            <a:endParaRPr/>
          </a:p>
        </p:txBody>
      </p:sp>
      <p:sp>
        <p:nvSpPr>
          <p:cNvPr id="198" name="Google Shape;198;p32"/>
          <p:cNvSpPr txBox="1"/>
          <p:nvPr>
            <p:ph idx="1" type="body"/>
          </p:nvPr>
        </p:nvSpPr>
        <p:spPr>
          <a:xfrm>
            <a:off x="311700" y="7763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Fact that the linear transformations changes any area is called determinant of linear transformations.</a:t>
            </a:r>
            <a:endParaRPr/>
          </a:p>
          <a:p>
            <a:pPr indent="-342900" lvl="0" marL="457200" rtl="0" algn="l">
              <a:spcBef>
                <a:spcPts val="0"/>
              </a:spcBef>
              <a:spcAft>
                <a:spcPts val="0"/>
              </a:spcAft>
              <a:buSzPts val="1800"/>
              <a:buChar char="●"/>
            </a:pPr>
            <a:r>
              <a:rPr lang="en"/>
              <a:t>Let us imagine a unit vector i-hat, j-hat which forms a area of 1, which still remains as 1 when we apply shear transformation on it.</a:t>
            </a:r>
            <a:endParaRPr/>
          </a:p>
        </p:txBody>
      </p:sp>
      <p:pic>
        <p:nvPicPr>
          <p:cNvPr id="199" name="Google Shape;199;p32"/>
          <p:cNvPicPr preferRelativeResize="0"/>
          <p:nvPr/>
        </p:nvPicPr>
        <p:blipFill rotWithShape="1">
          <a:blip r:embed="rId3">
            <a:alphaModFix/>
          </a:blip>
          <a:srcRect b="42327" l="29345" r="35320" t="3315"/>
          <a:stretch/>
        </p:blipFill>
        <p:spPr>
          <a:xfrm>
            <a:off x="455025" y="2205000"/>
            <a:ext cx="3230949" cy="2794575"/>
          </a:xfrm>
          <a:prstGeom prst="rect">
            <a:avLst/>
          </a:prstGeom>
          <a:noFill/>
          <a:ln>
            <a:noFill/>
          </a:ln>
        </p:spPr>
      </p:pic>
      <p:pic>
        <p:nvPicPr>
          <p:cNvPr id="200" name="Google Shape;200;p32"/>
          <p:cNvPicPr preferRelativeResize="0"/>
          <p:nvPr/>
        </p:nvPicPr>
        <p:blipFill rotWithShape="1">
          <a:blip r:embed="rId4">
            <a:alphaModFix/>
          </a:blip>
          <a:srcRect b="31486" l="30258" r="6820" t="4762"/>
          <a:stretch/>
        </p:blipFill>
        <p:spPr>
          <a:xfrm>
            <a:off x="3788100" y="2140062"/>
            <a:ext cx="5134200" cy="2924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Determinants</a:t>
            </a:r>
            <a:endParaRPr/>
          </a:p>
        </p:txBody>
      </p:sp>
      <p:sp>
        <p:nvSpPr>
          <p:cNvPr id="206" name="Google Shape;20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 even though transformations, smushes things about, it seems to leave area unchanged, </a:t>
            </a:r>
            <a:r>
              <a:rPr lang="en"/>
              <a:t>at least</a:t>
            </a:r>
            <a:r>
              <a:rPr lang="en"/>
              <a:t> in the case of 1 unit square.</a:t>
            </a:r>
            <a:endParaRPr/>
          </a:p>
          <a:p>
            <a:pPr indent="-342900" lvl="0" marL="457200" rtl="0" algn="l">
              <a:spcBef>
                <a:spcPts val="0"/>
              </a:spcBef>
              <a:spcAft>
                <a:spcPts val="0"/>
              </a:spcAft>
              <a:buSzPts val="1800"/>
              <a:buChar char="●"/>
            </a:pPr>
            <a:r>
              <a:rPr lang="en"/>
              <a:t>Actually if we know how the area of that one unit square changes, it can tell us how any possible region in space changes. </a:t>
            </a:r>
            <a:endParaRPr/>
          </a:p>
          <a:p>
            <a:pPr indent="-342900" lvl="0" marL="457200" rtl="0" algn="l">
              <a:spcBef>
                <a:spcPts val="0"/>
              </a:spcBef>
              <a:spcAft>
                <a:spcPts val="0"/>
              </a:spcAft>
              <a:buSzPts val="1800"/>
              <a:buChar char="●"/>
            </a:pPr>
            <a:r>
              <a:rPr lang="en"/>
              <a:t>By </a:t>
            </a:r>
            <a:r>
              <a:rPr lang="en"/>
              <a:t>arbitrarily doing a approximation of single unit square even for non even grid spaces.</a:t>
            </a:r>
            <a:r>
              <a:rPr lang="en"/>
              <a:t> </a:t>
            </a:r>
            <a:endParaRPr/>
          </a:p>
          <a:p>
            <a:pPr indent="-342900" lvl="0" marL="457200" rtl="0" algn="l">
              <a:spcBef>
                <a:spcPts val="0"/>
              </a:spcBef>
              <a:spcAft>
                <a:spcPts val="0"/>
              </a:spcAft>
              <a:buSzPts val="1800"/>
              <a:buChar char="●"/>
            </a:pPr>
            <a:r>
              <a:rPr lang="en"/>
              <a:t>This is the fact saying determinant is a factor that scales out the area.</a:t>
            </a:r>
            <a:endParaRPr/>
          </a:p>
          <a:p>
            <a:pPr indent="-342900" lvl="0" marL="457200" rtl="0" algn="l">
              <a:spcBef>
                <a:spcPts val="0"/>
              </a:spcBef>
              <a:spcAft>
                <a:spcPts val="0"/>
              </a:spcAft>
              <a:buSzPts val="1800"/>
              <a:buChar char="●"/>
            </a:pPr>
            <a:r>
              <a:rPr lang="en"/>
              <a:t>In case of 3 dimension, it is Volume.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101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Determinants</a:t>
            </a:r>
            <a:endParaRPr/>
          </a:p>
        </p:txBody>
      </p:sp>
      <p:sp>
        <p:nvSpPr>
          <p:cNvPr id="212" name="Google Shape;21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3" name="Google Shape;213;p34"/>
          <p:cNvPicPr preferRelativeResize="0"/>
          <p:nvPr/>
        </p:nvPicPr>
        <p:blipFill rotWithShape="1">
          <a:blip r:embed="rId3">
            <a:alphaModFix/>
          </a:blip>
          <a:srcRect b="44674" l="12999" r="10036" t="0"/>
          <a:stretch/>
        </p:blipFill>
        <p:spPr>
          <a:xfrm>
            <a:off x="135300" y="674200"/>
            <a:ext cx="5045423" cy="1977575"/>
          </a:xfrm>
          <a:prstGeom prst="rect">
            <a:avLst/>
          </a:prstGeom>
          <a:noFill/>
          <a:ln>
            <a:noFill/>
          </a:ln>
        </p:spPr>
      </p:pic>
      <p:pic>
        <p:nvPicPr>
          <p:cNvPr id="214" name="Google Shape;214;p34"/>
          <p:cNvPicPr preferRelativeResize="0"/>
          <p:nvPr/>
        </p:nvPicPr>
        <p:blipFill rotWithShape="1">
          <a:blip r:embed="rId4">
            <a:alphaModFix/>
          </a:blip>
          <a:srcRect b="40159" l="12691" r="13091" t="0"/>
          <a:stretch/>
        </p:blipFill>
        <p:spPr>
          <a:xfrm>
            <a:off x="3928025" y="2752750"/>
            <a:ext cx="5120451" cy="2321075"/>
          </a:xfrm>
          <a:prstGeom prst="rect">
            <a:avLst/>
          </a:prstGeom>
          <a:noFill/>
          <a:ln>
            <a:noFill/>
          </a:ln>
        </p:spPr>
      </p:pic>
      <p:sp>
        <p:nvSpPr>
          <p:cNvPr id="215" name="Google Shape;215;p34"/>
          <p:cNvSpPr txBox="1"/>
          <p:nvPr/>
        </p:nvSpPr>
        <p:spPr>
          <a:xfrm>
            <a:off x="371475" y="2762025"/>
            <a:ext cx="2404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Stretches </a:t>
            </a:r>
            <a:r>
              <a:rPr lang="en" sz="1800">
                <a:solidFill>
                  <a:schemeClr val="accent3"/>
                </a:solidFill>
                <a:latin typeface="Average"/>
                <a:ea typeface="Average"/>
                <a:cs typeface="Average"/>
                <a:sym typeface="Average"/>
              </a:rPr>
              <a:t>the Area</a:t>
            </a:r>
            <a:endParaRPr/>
          </a:p>
        </p:txBody>
      </p:sp>
      <p:sp>
        <p:nvSpPr>
          <p:cNvPr id="216" name="Google Shape;216;p34"/>
          <p:cNvSpPr txBox="1"/>
          <p:nvPr/>
        </p:nvSpPr>
        <p:spPr>
          <a:xfrm>
            <a:off x="6577250" y="2206275"/>
            <a:ext cx="2404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Squishes the Area</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222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Determinants</a:t>
            </a:r>
            <a:endParaRPr/>
          </a:p>
        </p:txBody>
      </p:sp>
      <p:sp>
        <p:nvSpPr>
          <p:cNvPr id="222" name="Google Shape;222;p35"/>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Determinant can also be Negative, based on the position of j-hat with respect to i-hat after the transformation.</a:t>
            </a:r>
            <a:endParaRPr/>
          </a:p>
          <a:p>
            <a:pPr indent="-317500" lvl="1" marL="914400" rtl="0" algn="l">
              <a:spcBef>
                <a:spcPts val="0"/>
              </a:spcBef>
              <a:spcAft>
                <a:spcPts val="0"/>
              </a:spcAft>
              <a:buSzPts val="1400"/>
              <a:buChar char="○"/>
            </a:pPr>
            <a:r>
              <a:rPr lang="en"/>
              <a:t>+ve - when j-hat is left to the i-hat</a:t>
            </a:r>
            <a:endParaRPr/>
          </a:p>
          <a:p>
            <a:pPr indent="-317500" lvl="1" marL="914400" rtl="0" algn="l">
              <a:spcBef>
                <a:spcPts val="0"/>
              </a:spcBef>
              <a:spcAft>
                <a:spcPts val="0"/>
              </a:spcAft>
              <a:buSzPts val="1400"/>
              <a:buChar char="○"/>
            </a:pPr>
            <a:r>
              <a:rPr lang="en"/>
              <a:t>-ve - when j-hat is right to the i-hat</a:t>
            </a:r>
            <a:endParaRPr/>
          </a:p>
          <a:p>
            <a:pPr indent="-342900" lvl="0" marL="457200" rtl="0" algn="l">
              <a:spcBef>
                <a:spcPts val="0"/>
              </a:spcBef>
              <a:spcAft>
                <a:spcPts val="0"/>
              </a:spcAft>
              <a:buSzPts val="1800"/>
              <a:buChar char="●"/>
            </a:pPr>
            <a:r>
              <a:rPr lang="en"/>
              <a:t>Determinant can also be zero, if the transformation squishes all the space into a line or point.</a:t>
            </a:r>
            <a:endParaRPr/>
          </a:p>
        </p:txBody>
      </p:sp>
      <p:pic>
        <p:nvPicPr>
          <p:cNvPr id="223" name="Google Shape;223;p35"/>
          <p:cNvPicPr preferRelativeResize="0"/>
          <p:nvPr/>
        </p:nvPicPr>
        <p:blipFill rotWithShape="1">
          <a:blip r:embed="rId3">
            <a:alphaModFix/>
          </a:blip>
          <a:srcRect b="45211" l="41324" r="6819" t="7471"/>
          <a:stretch/>
        </p:blipFill>
        <p:spPr>
          <a:xfrm>
            <a:off x="55800" y="2770927"/>
            <a:ext cx="4127724" cy="2117485"/>
          </a:xfrm>
          <a:prstGeom prst="rect">
            <a:avLst/>
          </a:prstGeom>
          <a:noFill/>
          <a:ln>
            <a:noFill/>
          </a:ln>
        </p:spPr>
      </p:pic>
      <p:pic>
        <p:nvPicPr>
          <p:cNvPr id="224" name="Google Shape;224;p35"/>
          <p:cNvPicPr preferRelativeResize="0"/>
          <p:nvPr/>
        </p:nvPicPr>
        <p:blipFill rotWithShape="1">
          <a:blip r:embed="rId4">
            <a:alphaModFix/>
          </a:blip>
          <a:srcRect b="34742" l="21829" r="5575" t="0"/>
          <a:stretch/>
        </p:blipFill>
        <p:spPr>
          <a:xfrm>
            <a:off x="4257807" y="2613425"/>
            <a:ext cx="4813067" cy="2432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Determinants</a:t>
            </a:r>
            <a:endParaRPr/>
          </a:p>
        </p:txBody>
      </p:sp>
      <p:sp>
        <p:nvSpPr>
          <p:cNvPr id="230" name="Google Shape;23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Determinants are calculated by using these well known </a:t>
            </a:r>
            <a:r>
              <a:rPr lang="en"/>
              <a:t>formulas</a:t>
            </a:r>
            <a:r>
              <a:rPr lang="en"/>
              <a:t>.</a:t>
            </a:r>
            <a:endParaRPr/>
          </a:p>
          <a:p>
            <a:pPr indent="-342900" lvl="0" marL="457200" rtl="0" algn="l">
              <a:spcBef>
                <a:spcPts val="0"/>
              </a:spcBef>
              <a:spcAft>
                <a:spcPts val="0"/>
              </a:spcAft>
              <a:buSzPts val="1800"/>
              <a:buChar char="●"/>
            </a:pPr>
            <a:r>
              <a:rPr lang="en"/>
              <a:t>But what is the intuition behind this?</a:t>
            </a:r>
            <a:endParaRPr/>
          </a:p>
        </p:txBody>
      </p:sp>
      <p:pic>
        <p:nvPicPr>
          <p:cNvPr id="231" name="Google Shape;231;p36"/>
          <p:cNvPicPr preferRelativeResize="0"/>
          <p:nvPr/>
        </p:nvPicPr>
        <p:blipFill rotWithShape="1">
          <a:blip r:embed="rId3">
            <a:alphaModFix/>
          </a:blip>
          <a:srcRect b="33546" l="15232" r="30345" t="29681"/>
          <a:stretch/>
        </p:blipFill>
        <p:spPr>
          <a:xfrm>
            <a:off x="88875" y="2420300"/>
            <a:ext cx="4391475" cy="1890449"/>
          </a:xfrm>
          <a:prstGeom prst="rect">
            <a:avLst/>
          </a:prstGeom>
          <a:noFill/>
          <a:ln>
            <a:noFill/>
          </a:ln>
        </p:spPr>
      </p:pic>
      <p:pic>
        <p:nvPicPr>
          <p:cNvPr id="232" name="Google Shape;232;p36"/>
          <p:cNvPicPr preferRelativeResize="0"/>
          <p:nvPr/>
        </p:nvPicPr>
        <p:blipFill rotWithShape="1">
          <a:blip r:embed="rId4">
            <a:alphaModFix/>
          </a:blip>
          <a:srcRect b="9280" l="11675" r="11660" t="0"/>
          <a:stretch/>
        </p:blipFill>
        <p:spPr>
          <a:xfrm>
            <a:off x="4572000" y="1904525"/>
            <a:ext cx="4391475" cy="2922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250175" y="62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Determinants</a:t>
            </a:r>
            <a:endParaRPr/>
          </a:p>
        </p:txBody>
      </p:sp>
      <p:sp>
        <p:nvSpPr>
          <p:cNvPr id="238" name="Google Shape;23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9" name="Google Shape;239;p37"/>
          <p:cNvPicPr preferRelativeResize="0"/>
          <p:nvPr/>
        </p:nvPicPr>
        <p:blipFill rotWithShape="1">
          <a:blip r:embed="rId3">
            <a:alphaModFix/>
          </a:blip>
          <a:srcRect b="13427" l="2741" r="2731" t="0"/>
          <a:stretch/>
        </p:blipFill>
        <p:spPr>
          <a:xfrm>
            <a:off x="250163" y="635425"/>
            <a:ext cx="8643676" cy="4450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311700" y="166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Inverse of matrix</a:t>
            </a:r>
            <a:endParaRPr/>
          </a:p>
        </p:txBody>
      </p:sp>
      <p:sp>
        <p:nvSpPr>
          <p:cNvPr id="245" name="Google Shape;245;p38"/>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Inverse of matrix can be computed by Gaussian Elimination, and Row Echelon Form. But we are not going to discuss that here.</a:t>
            </a:r>
            <a:endParaRPr/>
          </a:p>
          <a:p>
            <a:pPr indent="-342900" lvl="0" marL="457200" rtl="0" algn="l">
              <a:spcBef>
                <a:spcPts val="0"/>
              </a:spcBef>
              <a:spcAft>
                <a:spcPts val="0"/>
              </a:spcAft>
              <a:buSzPts val="1800"/>
              <a:buChar char="●"/>
            </a:pPr>
            <a:r>
              <a:rPr lang="en"/>
              <a:t>In Spite</a:t>
            </a:r>
            <a:r>
              <a:rPr lang="en"/>
              <a:t> we will see intuition and geometric way of understanding the inverse.</a:t>
            </a:r>
            <a:endParaRPr/>
          </a:p>
          <a:p>
            <a:pPr indent="-342900" lvl="0" marL="457200" rtl="0" algn="l">
              <a:spcBef>
                <a:spcPts val="0"/>
              </a:spcBef>
              <a:spcAft>
                <a:spcPts val="0"/>
              </a:spcAft>
              <a:buSzPts val="1800"/>
              <a:buChar char="●"/>
            </a:pPr>
            <a:r>
              <a:rPr lang="en"/>
              <a:t>Usefulness of matrices is solving the linear system of equations.</a:t>
            </a:r>
            <a:endParaRPr/>
          </a:p>
        </p:txBody>
      </p:sp>
      <p:pic>
        <p:nvPicPr>
          <p:cNvPr id="246" name="Google Shape;246;p38"/>
          <p:cNvPicPr preferRelativeResize="0"/>
          <p:nvPr/>
        </p:nvPicPr>
        <p:blipFill rotWithShape="1">
          <a:blip r:embed="rId3">
            <a:alphaModFix/>
          </a:blip>
          <a:srcRect b="19569" l="10153" r="11261" t="4581"/>
          <a:stretch/>
        </p:blipFill>
        <p:spPr>
          <a:xfrm>
            <a:off x="2107650" y="2262825"/>
            <a:ext cx="5394173" cy="2927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311700" y="166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Inverse of matrix</a:t>
            </a:r>
            <a:endParaRPr/>
          </a:p>
        </p:txBody>
      </p:sp>
      <p:sp>
        <p:nvSpPr>
          <p:cNvPr id="252" name="Google Shape;252;p39"/>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grpSp>
        <p:nvGrpSpPr>
          <p:cNvPr id="253" name="Google Shape;253;p39"/>
          <p:cNvGrpSpPr/>
          <p:nvPr/>
        </p:nvGrpSpPr>
        <p:grpSpPr>
          <a:xfrm>
            <a:off x="311700" y="999025"/>
            <a:ext cx="8722012" cy="3466725"/>
            <a:chOff x="-68975" y="1676775"/>
            <a:chExt cx="8722012" cy="3466725"/>
          </a:xfrm>
        </p:grpSpPr>
        <p:pic>
          <p:nvPicPr>
            <p:cNvPr id="254" name="Google Shape;254;p39"/>
            <p:cNvPicPr preferRelativeResize="0"/>
            <p:nvPr/>
          </p:nvPicPr>
          <p:blipFill rotWithShape="1">
            <a:blip r:embed="rId3">
              <a:alphaModFix/>
            </a:blip>
            <a:srcRect b="15267" l="0" r="0" t="7856"/>
            <a:stretch/>
          </p:blipFill>
          <p:spPr>
            <a:xfrm>
              <a:off x="-68975" y="1676775"/>
              <a:ext cx="8020500" cy="3466725"/>
            </a:xfrm>
            <a:prstGeom prst="rect">
              <a:avLst/>
            </a:prstGeom>
            <a:noFill/>
            <a:ln>
              <a:noFill/>
            </a:ln>
          </p:spPr>
        </p:pic>
        <p:pic>
          <p:nvPicPr>
            <p:cNvPr id="255" name="Google Shape;255;p39"/>
            <p:cNvPicPr preferRelativeResize="0"/>
            <p:nvPr/>
          </p:nvPicPr>
          <p:blipFill rotWithShape="1">
            <a:blip r:embed="rId4">
              <a:alphaModFix/>
            </a:blip>
            <a:srcRect b="67248" l="67522" r="15318" t="18304"/>
            <a:stretch/>
          </p:blipFill>
          <p:spPr>
            <a:xfrm>
              <a:off x="5579924" y="1829027"/>
              <a:ext cx="1569049" cy="742725"/>
            </a:xfrm>
            <a:prstGeom prst="rect">
              <a:avLst/>
            </a:prstGeom>
            <a:noFill/>
            <a:ln>
              <a:noFill/>
            </a:ln>
          </p:spPr>
        </p:pic>
        <p:pic>
          <p:nvPicPr>
            <p:cNvPr id="256" name="Google Shape;256;p39"/>
            <p:cNvPicPr preferRelativeResize="0"/>
            <p:nvPr/>
          </p:nvPicPr>
          <p:blipFill rotWithShape="1">
            <a:blip r:embed="rId5">
              <a:alphaModFix/>
            </a:blip>
            <a:srcRect b="68331" l="82040" r="0" t="17220"/>
            <a:stretch/>
          </p:blipFill>
          <p:spPr>
            <a:xfrm rot="5400000">
              <a:off x="7460575" y="3207675"/>
              <a:ext cx="1642198" cy="742725"/>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166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Inverse of matrix</a:t>
            </a:r>
            <a:endParaRPr/>
          </a:p>
        </p:txBody>
      </p:sp>
      <p:sp>
        <p:nvSpPr>
          <p:cNvPr id="262" name="Google Shape;262;p40"/>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pic>
        <p:nvPicPr>
          <p:cNvPr id="263" name="Google Shape;263;p40"/>
          <p:cNvPicPr preferRelativeResize="0"/>
          <p:nvPr/>
        </p:nvPicPr>
        <p:blipFill rotWithShape="1">
          <a:blip r:embed="rId3">
            <a:alphaModFix/>
          </a:blip>
          <a:srcRect b="24986" l="0" r="0" t="0"/>
          <a:stretch/>
        </p:blipFill>
        <p:spPr>
          <a:xfrm>
            <a:off x="343563" y="913050"/>
            <a:ext cx="8456875" cy="3566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311700" y="166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Inverse of matrix</a:t>
            </a:r>
            <a:endParaRPr/>
          </a:p>
        </p:txBody>
      </p:sp>
      <p:sp>
        <p:nvSpPr>
          <p:cNvPr id="269" name="Google Shape;269;p41"/>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AX=V means we are looking for vector X which after applying transformation A lands on V.</a:t>
            </a:r>
            <a:endParaRPr/>
          </a:p>
          <a:p>
            <a:pPr indent="-342900" lvl="0" marL="457200" rtl="0" algn="l">
              <a:spcBef>
                <a:spcPts val="0"/>
              </a:spcBef>
              <a:spcAft>
                <a:spcPts val="0"/>
              </a:spcAft>
              <a:buSzPts val="1800"/>
              <a:buChar char="●"/>
            </a:pPr>
            <a:r>
              <a:rPr lang="en"/>
              <a:t>Example:</a:t>
            </a:r>
            <a:endParaRPr/>
          </a:p>
        </p:txBody>
      </p:sp>
      <p:pic>
        <p:nvPicPr>
          <p:cNvPr id="270" name="Google Shape;270;p41"/>
          <p:cNvPicPr preferRelativeResize="0"/>
          <p:nvPr/>
        </p:nvPicPr>
        <p:blipFill rotWithShape="1">
          <a:blip r:embed="rId3">
            <a:alphaModFix/>
          </a:blip>
          <a:srcRect b="14497" l="14463" r="7648" t="2659"/>
          <a:stretch/>
        </p:blipFill>
        <p:spPr>
          <a:xfrm>
            <a:off x="2028125" y="1685050"/>
            <a:ext cx="5496299" cy="3286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256000" y="35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Vector?</a:t>
            </a:r>
            <a:endParaRPr/>
          </a:p>
        </p:txBody>
      </p:sp>
      <p:sp>
        <p:nvSpPr>
          <p:cNvPr id="72" name="Google Shape;72;p15"/>
          <p:cNvSpPr txBox="1"/>
          <p:nvPr>
            <p:ph idx="1" type="body"/>
          </p:nvPr>
        </p:nvSpPr>
        <p:spPr>
          <a:xfrm>
            <a:off x="144575" y="11431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 Arrow inside a coordinate system with the tip sitting on the origin.</a:t>
            </a:r>
            <a:endParaRPr/>
          </a:p>
          <a:p>
            <a:pPr indent="-342900" lvl="0" marL="457200" rtl="0" algn="l">
              <a:spcBef>
                <a:spcPts val="0"/>
              </a:spcBef>
              <a:spcAft>
                <a:spcPts val="0"/>
              </a:spcAft>
              <a:buSzPts val="1800"/>
              <a:buChar char="●"/>
            </a:pPr>
            <a:r>
              <a:rPr lang="en"/>
              <a:t>Vector can be of any dimension like 2D, or 3D upto n.</a:t>
            </a:r>
            <a:endParaRPr/>
          </a:p>
          <a:p>
            <a:pPr indent="-342900" lvl="0" marL="457200" rtl="0" algn="l">
              <a:spcBef>
                <a:spcPts val="0"/>
              </a:spcBef>
              <a:spcAft>
                <a:spcPts val="0"/>
              </a:spcAft>
              <a:buSzPts val="1800"/>
              <a:buChar char="●"/>
            </a:pPr>
            <a:r>
              <a:rPr lang="en"/>
              <a:t>Coordinates of a 2D vector is a pair of numbers that tells,</a:t>
            </a:r>
            <a:endParaRPr/>
          </a:p>
          <a:p>
            <a:pPr indent="-317500" lvl="1" marL="914400" rtl="0" algn="l">
              <a:spcBef>
                <a:spcPts val="0"/>
              </a:spcBef>
              <a:spcAft>
                <a:spcPts val="0"/>
              </a:spcAft>
              <a:buSzPts val="1400"/>
              <a:buChar char="○"/>
            </a:pPr>
            <a:r>
              <a:rPr lang="en"/>
              <a:t>1st no: How far to walk in X-axis</a:t>
            </a:r>
            <a:endParaRPr/>
          </a:p>
          <a:p>
            <a:pPr indent="-317500" lvl="2" marL="1371600" rtl="0" algn="l">
              <a:spcBef>
                <a:spcPts val="0"/>
              </a:spcBef>
              <a:spcAft>
                <a:spcPts val="0"/>
              </a:spcAft>
              <a:buSzPts val="1400"/>
              <a:buChar char="■"/>
            </a:pPr>
            <a:r>
              <a:rPr lang="en"/>
              <a:t>+ve - Rightward Direction</a:t>
            </a:r>
            <a:endParaRPr/>
          </a:p>
          <a:p>
            <a:pPr indent="-317500" lvl="2" marL="1371600" rtl="0" algn="l">
              <a:spcBef>
                <a:spcPts val="0"/>
              </a:spcBef>
              <a:spcAft>
                <a:spcPts val="0"/>
              </a:spcAft>
              <a:buSzPts val="1400"/>
              <a:buChar char="■"/>
            </a:pPr>
            <a:r>
              <a:rPr lang="en"/>
              <a:t>-ve - Leftward Direction</a:t>
            </a:r>
            <a:endParaRPr/>
          </a:p>
          <a:p>
            <a:pPr indent="-317500" lvl="1" marL="914400" rtl="0" algn="l">
              <a:spcBef>
                <a:spcPts val="0"/>
              </a:spcBef>
              <a:spcAft>
                <a:spcPts val="0"/>
              </a:spcAft>
              <a:buSzPts val="1400"/>
              <a:buChar char="○"/>
            </a:pPr>
            <a:r>
              <a:rPr lang="en"/>
              <a:t>2nd no: How far to walk in Y-axis </a:t>
            </a:r>
            <a:endParaRPr/>
          </a:p>
          <a:p>
            <a:pPr indent="-317500" lvl="1" marL="914400" rtl="0" algn="l">
              <a:spcBef>
                <a:spcPts val="0"/>
              </a:spcBef>
              <a:spcAft>
                <a:spcPts val="0"/>
              </a:spcAft>
              <a:buSzPts val="1400"/>
              <a:buChar char="○"/>
            </a:pPr>
            <a:r>
              <a:rPr lang="en"/>
              <a:t>If it is a 3D vector, 3rd no tells how far to walk on Z-axis.</a:t>
            </a:r>
            <a:endParaRPr/>
          </a:p>
        </p:txBody>
      </p:sp>
      <p:pic>
        <p:nvPicPr>
          <p:cNvPr id="73" name="Google Shape;73;p15"/>
          <p:cNvPicPr preferRelativeResize="0"/>
          <p:nvPr/>
        </p:nvPicPr>
        <p:blipFill>
          <a:blip r:embed="rId3">
            <a:alphaModFix/>
          </a:blip>
          <a:stretch>
            <a:fillRect/>
          </a:stretch>
        </p:blipFill>
        <p:spPr>
          <a:xfrm>
            <a:off x="4924550" y="109050"/>
            <a:ext cx="4037749" cy="2506750"/>
          </a:xfrm>
          <a:prstGeom prst="rect">
            <a:avLst/>
          </a:prstGeom>
          <a:noFill/>
          <a:ln>
            <a:noFill/>
          </a:ln>
        </p:spPr>
      </p:pic>
      <p:pic>
        <p:nvPicPr>
          <p:cNvPr id="74" name="Google Shape;74;p15"/>
          <p:cNvPicPr preferRelativeResize="0"/>
          <p:nvPr/>
        </p:nvPicPr>
        <p:blipFill rotWithShape="1">
          <a:blip r:embed="rId4">
            <a:alphaModFix/>
          </a:blip>
          <a:srcRect b="12313" l="26204" r="5749" t="9853"/>
          <a:stretch/>
        </p:blipFill>
        <p:spPr>
          <a:xfrm>
            <a:off x="4924550" y="2527700"/>
            <a:ext cx="4037749" cy="2506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166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Inverse of matrix</a:t>
            </a:r>
            <a:endParaRPr/>
          </a:p>
        </p:txBody>
      </p:sp>
      <p:sp>
        <p:nvSpPr>
          <p:cNvPr id="276" name="Google Shape;276;p42"/>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solution to this depends on whether the transformation associated with A squishes or stretches the all of the space to a lower dimension like a line or point.</a:t>
            </a:r>
            <a:endParaRPr/>
          </a:p>
          <a:p>
            <a:pPr indent="-342900" lvl="0" marL="457200" rtl="0" algn="l">
              <a:spcBef>
                <a:spcPts val="0"/>
              </a:spcBef>
              <a:spcAft>
                <a:spcPts val="0"/>
              </a:spcAft>
              <a:buSzPts val="1800"/>
              <a:buChar char="●"/>
            </a:pPr>
            <a:r>
              <a:rPr lang="en"/>
              <a:t>Else leaving it in a 2 dimension space. In the language of determinants, whether it is zero or not.</a:t>
            </a:r>
            <a:endParaRPr/>
          </a:p>
        </p:txBody>
      </p:sp>
      <p:pic>
        <p:nvPicPr>
          <p:cNvPr id="277" name="Google Shape;277;p42"/>
          <p:cNvPicPr preferRelativeResize="0"/>
          <p:nvPr/>
        </p:nvPicPr>
        <p:blipFill rotWithShape="1">
          <a:blip r:embed="rId3">
            <a:alphaModFix/>
          </a:blip>
          <a:srcRect b="24271" l="16449" r="21310" t="0"/>
          <a:stretch/>
        </p:blipFill>
        <p:spPr>
          <a:xfrm>
            <a:off x="130075" y="2325650"/>
            <a:ext cx="3956687" cy="2706801"/>
          </a:xfrm>
          <a:prstGeom prst="rect">
            <a:avLst/>
          </a:prstGeom>
          <a:noFill/>
          <a:ln>
            <a:noFill/>
          </a:ln>
        </p:spPr>
      </p:pic>
      <p:pic>
        <p:nvPicPr>
          <p:cNvPr id="278" name="Google Shape;278;p42"/>
          <p:cNvPicPr preferRelativeResize="0"/>
          <p:nvPr/>
        </p:nvPicPr>
        <p:blipFill rotWithShape="1">
          <a:blip r:embed="rId4">
            <a:alphaModFix/>
          </a:blip>
          <a:srcRect b="28057" l="23251" r="6818" t="0"/>
          <a:stretch/>
        </p:blipFill>
        <p:spPr>
          <a:xfrm>
            <a:off x="4342125" y="2325650"/>
            <a:ext cx="4679824" cy="27068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1700" y="166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Inverse of matrix</a:t>
            </a:r>
            <a:endParaRPr/>
          </a:p>
        </p:txBody>
      </p:sp>
      <p:sp>
        <p:nvSpPr>
          <p:cNvPr id="284" name="Google Shape;284;p43"/>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we play the transformation in reverse, it actually corresponds  to a seperate linear transformation commonly called the inverse of A.</a:t>
            </a:r>
            <a:endParaRPr/>
          </a:p>
          <a:p>
            <a:pPr indent="-342900" lvl="0" marL="457200" rtl="0" algn="l">
              <a:spcBef>
                <a:spcPts val="0"/>
              </a:spcBef>
              <a:spcAft>
                <a:spcPts val="0"/>
              </a:spcAft>
              <a:buSzPts val="1800"/>
              <a:buChar char="●"/>
            </a:pPr>
            <a:r>
              <a:rPr lang="en"/>
              <a:t>Denoted A to the negative one. A</a:t>
            </a:r>
            <a:r>
              <a:rPr baseline="30000" lang="en"/>
              <a:t>-1</a:t>
            </a:r>
            <a:endParaRPr baseline="30000"/>
          </a:p>
        </p:txBody>
      </p:sp>
      <p:pic>
        <p:nvPicPr>
          <p:cNvPr id="285" name="Google Shape;285;p43"/>
          <p:cNvPicPr preferRelativeResize="0"/>
          <p:nvPr/>
        </p:nvPicPr>
        <p:blipFill rotWithShape="1">
          <a:blip r:embed="rId3">
            <a:alphaModFix/>
          </a:blip>
          <a:srcRect b="41062" l="30560" r="2022" t="0"/>
          <a:stretch/>
        </p:blipFill>
        <p:spPr>
          <a:xfrm>
            <a:off x="1754825" y="2015925"/>
            <a:ext cx="6164775" cy="303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311700" y="45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Inverse of matrix</a:t>
            </a:r>
            <a:endParaRPr/>
          </a:p>
        </p:txBody>
      </p:sp>
      <p:sp>
        <p:nvSpPr>
          <p:cNvPr id="291" name="Google Shape;291;p44"/>
          <p:cNvSpPr txBox="1"/>
          <p:nvPr>
            <p:ph idx="1" type="body"/>
          </p:nvPr>
        </p:nvSpPr>
        <p:spPr>
          <a:xfrm>
            <a:off x="311700" y="6185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For example, Take the 90 deg rotation transformation.</a:t>
            </a:r>
            <a:endParaRPr baseline="30000"/>
          </a:p>
        </p:txBody>
      </p:sp>
      <p:pic>
        <p:nvPicPr>
          <p:cNvPr id="292" name="Google Shape;292;p44"/>
          <p:cNvPicPr preferRelativeResize="0"/>
          <p:nvPr/>
        </p:nvPicPr>
        <p:blipFill rotWithShape="1">
          <a:blip r:embed="rId3">
            <a:alphaModFix/>
          </a:blip>
          <a:srcRect b="39617" l="30258" r="2018" t="0"/>
          <a:stretch/>
        </p:blipFill>
        <p:spPr>
          <a:xfrm>
            <a:off x="4414175" y="2696275"/>
            <a:ext cx="4650301" cy="2331126"/>
          </a:xfrm>
          <a:prstGeom prst="rect">
            <a:avLst/>
          </a:prstGeom>
          <a:noFill/>
          <a:ln>
            <a:noFill/>
          </a:ln>
        </p:spPr>
      </p:pic>
      <p:pic>
        <p:nvPicPr>
          <p:cNvPr id="293" name="Google Shape;293;p44"/>
          <p:cNvPicPr preferRelativeResize="0"/>
          <p:nvPr/>
        </p:nvPicPr>
        <p:blipFill rotWithShape="1">
          <a:blip r:embed="rId4">
            <a:alphaModFix/>
          </a:blip>
          <a:srcRect b="35823" l="34523" r="1814" t="0"/>
          <a:stretch/>
        </p:blipFill>
        <p:spPr>
          <a:xfrm>
            <a:off x="102225" y="1039810"/>
            <a:ext cx="4311950" cy="244383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45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Inverse of matrix</a:t>
            </a:r>
            <a:endParaRPr/>
          </a:p>
        </p:txBody>
      </p:sp>
      <p:sp>
        <p:nvSpPr>
          <p:cNvPr id="299" name="Google Shape;299;p45"/>
          <p:cNvSpPr txBox="1"/>
          <p:nvPr>
            <p:ph idx="1" type="body"/>
          </p:nvPr>
        </p:nvSpPr>
        <p:spPr>
          <a:xfrm>
            <a:off x="311700" y="6185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Applying one transformation after another is calculated algebraically, using matrix multiplication.</a:t>
            </a:r>
            <a:endParaRPr/>
          </a:p>
          <a:p>
            <a:pPr indent="-342900" lvl="0" marL="457200" rtl="0" algn="l">
              <a:spcBef>
                <a:spcPts val="0"/>
              </a:spcBef>
              <a:spcAft>
                <a:spcPts val="0"/>
              </a:spcAft>
              <a:buSzPts val="1800"/>
              <a:buChar char="●"/>
            </a:pPr>
            <a:r>
              <a:rPr lang="en"/>
              <a:t>Multiplying A inverse and A, gives you the transformation matrix, that does no transformation.</a:t>
            </a:r>
            <a:endParaRPr/>
          </a:p>
          <a:p>
            <a:pPr indent="-342900" lvl="0" marL="457200" rtl="0" algn="l">
              <a:spcBef>
                <a:spcPts val="0"/>
              </a:spcBef>
              <a:spcAft>
                <a:spcPts val="0"/>
              </a:spcAft>
              <a:buSzPts val="1800"/>
              <a:buChar char="●"/>
            </a:pPr>
            <a:r>
              <a:rPr lang="en"/>
              <a:t>This Matrix is called the Identity matrix.</a:t>
            </a:r>
            <a:endParaRPr/>
          </a:p>
          <a:p>
            <a:pPr indent="0" lvl="0" marL="0" rtl="0" algn="l">
              <a:spcBef>
                <a:spcPts val="1600"/>
              </a:spcBef>
              <a:spcAft>
                <a:spcPts val="1600"/>
              </a:spcAft>
              <a:buNone/>
            </a:pPr>
            <a:r>
              <a:t/>
            </a:r>
            <a:endParaRPr baseline="30000"/>
          </a:p>
        </p:txBody>
      </p:sp>
      <p:pic>
        <p:nvPicPr>
          <p:cNvPr id="300" name="Google Shape;300;p45"/>
          <p:cNvPicPr preferRelativeResize="0"/>
          <p:nvPr/>
        </p:nvPicPr>
        <p:blipFill rotWithShape="1">
          <a:blip r:embed="rId3">
            <a:alphaModFix/>
          </a:blip>
          <a:srcRect b="28962" l="40510" r="803" t="0"/>
          <a:stretch/>
        </p:blipFill>
        <p:spPr>
          <a:xfrm>
            <a:off x="5039724" y="2350350"/>
            <a:ext cx="4104273" cy="2793151"/>
          </a:xfrm>
          <a:prstGeom prst="rect">
            <a:avLst/>
          </a:prstGeom>
          <a:noFill/>
          <a:ln>
            <a:noFill/>
          </a:ln>
        </p:spPr>
      </p:pic>
      <p:sp>
        <p:nvSpPr>
          <p:cNvPr id="301" name="Google Shape;301;p45"/>
          <p:cNvSpPr txBox="1"/>
          <p:nvPr/>
        </p:nvSpPr>
        <p:spPr>
          <a:xfrm>
            <a:off x="269350" y="2539200"/>
            <a:ext cx="4447200" cy="2469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It is still possible to get a solution, when determinant of A is zero, when transformation squishes onto a line, the vector V can live somewhere on that line.</a:t>
            </a:r>
            <a:endParaRPr sz="1800">
              <a:solidFill>
                <a:schemeClr val="accent3"/>
              </a:solidFill>
              <a:latin typeface="Average"/>
              <a:ea typeface="Average"/>
              <a:cs typeface="Average"/>
              <a:sym typeface="Averag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311700" y="222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 Column Space, Null Space</a:t>
            </a:r>
            <a:endParaRPr/>
          </a:p>
          <a:p>
            <a:pPr indent="0" lvl="0" marL="0" rtl="0" algn="l">
              <a:spcBef>
                <a:spcPts val="0"/>
              </a:spcBef>
              <a:spcAft>
                <a:spcPts val="0"/>
              </a:spcAft>
              <a:buNone/>
            </a:pPr>
            <a:r>
              <a:t/>
            </a:r>
            <a:endParaRPr/>
          </a:p>
        </p:txBody>
      </p:sp>
      <p:sp>
        <p:nvSpPr>
          <p:cNvPr id="307" name="Google Shape;307;p46"/>
          <p:cNvSpPr txBox="1"/>
          <p:nvPr>
            <p:ph idx="1" type="body"/>
          </p:nvPr>
        </p:nvSpPr>
        <p:spPr>
          <a:xfrm>
            <a:off x="311700" y="929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Rank denotes the number of dimensions in the output of transformations.</a:t>
            </a:r>
            <a:endParaRPr/>
          </a:p>
          <a:p>
            <a:pPr indent="-317500" lvl="1" marL="914400" rtl="0" algn="l">
              <a:spcBef>
                <a:spcPts val="0"/>
              </a:spcBef>
              <a:spcAft>
                <a:spcPts val="0"/>
              </a:spcAft>
              <a:buSzPts val="1400"/>
              <a:buChar char="○"/>
            </a:pPr>
            <a:r>
              <a:rPr lang="en"/>
              <a:t>Rank 1 → 1 dimension</a:t>
            </a:r>
            <a:endParaRPr/>
          </a:p>
          <a:p>
            <a:pPr indent="-317500" lvl="1" marL="914400" rtl="0" algn="l">
              <a:spcBef>
                <a:spcPts val="0"/>
              </a:spcBef>
              <a:spcAft>
                <a:spcPts val="0"/>
              </a:spcAft>
              <a:buSzPts val="1400"/>
              <a:buChar char="○"/>
            </a:pPr>
            <a:r>
              <a:rPr lang="en"/>
              <a:t>Rank 2 → 2 Dimension</a:t>
            </a:r>
            <a:endParaRPr/>
          </a:p>
          <a:p>
            <a:pPr indent="-317500" lvl="1" marL="914400" rtl="0" algn="l">
              <a:spcBef>
                <a:spcPts val="0"/>
              </a:spcBef>
              <a:spcAft>
                <a:spcPts val="0"/>
              </a:spcAft>
              <a:buSzPts val="1400"/>
              <a:buChar char="○"/>
            </a:pPr>
            <a:r>
              <a:rPr lang="en"/>
              <a:t>Rank 3 → 3 Dimension</a:t>
            </a:r>
            <a:endParaRPr/>
          </a:p>
          <a:p>
            <a:pPr indent="-342900" lvl="0" marL="457200" rtl="0" algn="l">
              <a:spcBef>
                <a:spcPts val="0"/>
              </a:spcBef>
              <a:spcAft>
                <a:spcPts val="0"/>
              </a:spcAft>
              <a:buSzPts val="1800"/>
              <a:buChar char="●"/>
            </a:pPr>
            <a:r>
              <a:rPr lang="en"/>
              <a:t>The set of all possible outputs of a transformation of a vector is called “Column Space”.</a:t>
            </a:r>
            <a:endParaRPr/>
          </a:p>
          <a:p>
            <a:pPr indent="-342900" lvl="0" marL="457200" rtl="0" algn="l">
              <a:spcBef>
                <a:spcPts val="0"/>
              </a:spcBef>
              <a:spcAft>
                <a:spcPts val="0"/>
              </a:spcAft>
              <a:buSzPts val="1800"/>
              <a:buChar char="●"/>
            </a:pPr>
            <a:r>
              <a:rPr lang="en"/>
              <a:t>The column space helps us to understand, whether does the solution exists or not.</a:t>
            </a:r>
            <a:endParaRPr/>
          </a:p>
          <a:p>
            <a:pPr indent="-342900" lvl="0" marL="457200" rtl="0" algn="l">
              <a:spcBef>
                <a:spcPts val="0"/>
              </a:spcBef>
              <a:spcAft>
                <a:spcPts val="0"/>
              </a:spcAft>
              <a:buSzPts val="1800"/>
              <a:buChar char="●"/>
            </a:pPr>
            <a:r>
              <a:rPr lang="en"/>
              <a:t>More precise definition of Rank can be, the number of dimensions in the column space.</a:t>
            </a:r>
            <a:endParaRPr/>
          </a:p>
          <a:p>
            <a:pPr indent="-342900" lvl="0" marL="457200" rtl="0" algn="l">
              <a:spcBef>
                <a:spcPts val="0"/>
              </a:spcBef>
              <a:spcAft>
                <a:spcPts val="0"/>
              </a:spcAft>
              <a:buSzPts val="1800"/>
              <a:buChar char="●"/>
            </a:pPr>
            <a:r>
              <a:rPr lang="en"/>
              <a:t>When the dimensions can be high as be, meaning it equals the number of columns, we call it a “Full Rank Matrix”.</a:t>
            </a:r>
            <a:endParaRPr/>
          </a:p>
          <a:p>
            <a:pPr indent="-342900" lvl="0" marL="457200" rtl="0" algn="l">
              <a:spcBef>
                <a:spcPts val="0"/>
              </a:spcBef>
              <a:spcAft>
                <a:spcPts val="0"/>
              </a:spcAft>
              <a:buSzPts val="1800"/>
              <a:buChar char="●"/>
            </a:pPr>
            <a:r>
              <a:rPr lang="en"/>
              <a:t>Null space is space of all the vectors that land on Zero, this helps us to understand, set of all possible values for the solution.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699100" y="264260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8800"/>
              <a:t>Academy for Ai</a:t>
            </a:r>
            <a:endParaRPr sz="88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457200" lvl="0" marL="2286000" marR="88900" rtl="0" algn="l">
              <a:lnSpc>
                <a:spcPct val="120000"/>
              </a:lnSpc>
              <a:spcBef>
                <a:spcPts val="0"/>
              </a:spcBef>
              <a:spcAft>
                <a:spcPts val="0"/>
              </a:spcAft>
              <a:buNone/>
            </a:pPr>
            <a:r>
              <a:t/>
            </a:r>
            <a:endParaRPr/>
          </a:p>
          <a:p>
            <a:pPr indent="457200" lvl="0" marL="2286000" marR="88900" rtl="0" algn="l">
              <a:lnSpc>
                <a:spcPct val="120000"/>
              </a:lnSpc>
              <a:spcBef>
                <a:spcPts val="500"/>
              </a:spcBef>
              <a:spcAft>
                <a:spcPts val="0"/>
              </a:spcAft>
              <a:buNone/>
            </a:pPr>
            <a:r>
              <a:t/>
            </a:r>
            <a:endParaRPr/>
          </a:p>
          <a:p>
            <a:pPr indent="457200" lvl="0" marL="2286000" marR="88900" rtl="0" algn="l">
              <a:lnSpc>
                <a:spcPct val="120000"/>
              </a:lnSpc>
              <a:spcBef>
                <a:spcPts val="500"/>
              </a:spcBef>
              <a:spcAft>
                <a:spcPts val="0"/>
              </a:spcAft>
              <a:buNone/>
            </a:pPr>
            <a:r>
              <a:rPr lang="en"/>
              <a:t> </a:t>
            </a:r>
            <a:endParaRPr sz="1200" u="sng">
              <a:solidFill>
                <a:srgbClr val="FFFFFF"/>
              </a:solidFill>
              <a:latin typeface="Roboto"/>
              <a:ea typeface="Roboto"/>
              <a:cs typeface="Roboto"/>
              <a:sym typeface="Roboto"/>
              <a:hlinkClick r:id="rId3"/>
            </a:endParaRPr>
          </a:p>
          <a:p>
            <a:pPr indent="0" lvl="0" marL="0" rtl="0" algn="ctr">
              <a:spcBef>
                <a:spcPts val="500"/>
              </a:spcBef>
              <a:spcAft>
                <a:spcPts val="0"/>
              </a:spcAft>
              <a:buNone/>
            </a:pPr>
            <a:r>
              <a:t/>
            </a:r>
            <a:endParaRPr/>
          </a:p>
        </p:txBody>
      </p:sp>
      <p:pic>
        <p:nvPicPr>
          <p:cNvPr id="313" name="Google Shape;313;p47"/>
          <p:cNvPicPr preferRelativeResize="0"/>
          <p:nvPr/>
        </p:nvPicPr>
        <p:blipFill>
          <a:blip r:embed="rId4">
            <a:alphaModFix/>
          </a:blip>
          <a:stretch>
            <a:fillRect/>
          </a:stretch>
        </p:blipFill>
        <p:spPr>
          <a:xfrm>
            <a:off x="1596150" y="3961213"/>
            <a:ext cx="1060826" cy="503650"/>
          </a:xfrm>
          <a:prstGeom prst="rect">
            <a:avLst/>
          </a:prstGeom>
          <a:noFill/>
          <a:ln>
            <a:noFill/>
          </a:ln>
        </p:spPr>
      </p:pic>
      <p:grpSp>
        <p:nvGrpSpPr>
          <p:cNvPr id="314" name="Google Shape;314;p47"/>
          <p:cNvGrpSpPr/>
          <p:nvPr/>
        </p:nvGrpSpPr>
        <p:grpSpPr>
          <a:xfrm>
            <a:off x="1302550" y="3503600"/>
            <a:ext cx="7050775" cy="1306433"/>
            <a:chOff x="2036000" y="3714250"/>
            <a:chExt cx="7050775" cy="1306433"/>
          </a:xfrm>
        </p:grpSpPr>
        <p:pic>
          <p:nvPicPr>
            <p:cNvPr id="315" name="Google Shape;315;p47"/>
            <p:cNvPicPr preferRelativeResize="0"/>
            <p:nvPr/>
          </p:nvPicPr>
          <p:blipFill>
            <a:blip r:embed="rId5">
              <a:alphaModFix/>
            </a:blip>
            <a:stretch>
              <a:fillRect/>
            </a:stretch>
          </p:blipFill>
          <p:spPr>
            <a:xfrm>
              <a:off x="2357475" y="3714250"/>
              <a:ext cx="1060824" cy="341551"/>
            </a:xfrm>
            <a:prstGeom prst="rect">
              <a:avLst/>
            </a:prstGeom>
            <a:noFill/>
            <a:ln>
              <a:noFill/>
            </a:ln>
          </p:spPr>
        </p:pic>
        <p:pic>
          <p:nvPicPr>
            <p:cNvPr id="316" name="Google Shape;316;p47"/>
            <p:cNvPicPr preferRelativeResize="0"/>
            <p:nvPr/>
          </p:nvPicPr>
          <p:blipFill>
            <a:blip r:embed="rId6">
              <a:alphaModFix/>
            </a:blip>
            <a:stretch>
              <a:fillRect/>
            </a:stretch>
          </p:blipFill>
          <p:spPr>
            <a:xfrm>
              <a:off x="2036000" y="4741650"/>
              <a:ext cx="1500175" cy="279033"/>
            </a:xfrm>
            <a:prstGeom prst="rect">
              <a:avLst/>
            </a:prstGeom>
            <a:noFill/>
            <a:ln>
              <a:noFill/>
            </a:ln>
          </p:spPr>
        </p:pic>
        <p:sp>
          <p:nvSpPr>
            <p:cNvPr id="317" name="Google Shape;317;p47"/>
            <p:cNvSpPr txBox="1"/>
            <p:nvPr/>
          </p:nvSpPr>
          <p:spPr>
            <a:xfrm>
              <a:off x="3643350" y="4195100"/>
              <a:ext cx="4157700" cy="279000"/>
            </a:xfrm>
            <a:prstGeom prst="rect">
              <a:avLst/>
            </a:prstGeom>
            <a:noFill/>
            <a:ln>
              <a:noFill/>
            </a:ln>
          </p:spPr>
          <p:txBody>
            <a:bodyPr anchorCtr="0" anchor="t" bIns="91425" lIns="91425" spcFirstLastPara="1" rIns="91425" wrap="square" tIns="91425">
              <a:noAutofit/>
            </a:bodyPr>
            <a:lstStyle/>
            <a:p>
              <a:pPr indent="0" lvl="0" marL="0" marR="88900" rtl="0" algn="l">
                <a:lnSpc>
                  <a:spcPct val="120000"/>
                </a:lnSpc>
                <a:spcBef>
                  <a:spcPts val="0"/>
                </a:spcBef>
                <a:spcAft>
                  <a:spcPts val="500"/>
                </a:spcAft>
                <a:buNone/>
              </a:pPr>
              <a:r>
                <a:rPr lang="en" sz="1200" u="sng">
                  <a:solidFill>
                    <a:srgbClr val="FFFFFF"/>
                  </a:solidFill>
                  <a:latin typeface="Roboto"/>
                  <a:ea typeface="Roboto"/>
                  <a:cs typeface="Roboto"/>
                  <a:sym typeface="Roboto"/>
                  <a:hlinkClick r:id="rId7"/>
                </a:rPr>
                <a:t>https://www.facebook.com/academyforai</a:t>
              </a:r>
              <a:endParaRPr/>
            </a:p>
          </p:txBody>
        </p:sp>
        <p:sp>
          <p:nvSpPr>
            <p:cNvPr id="318" name="Google Shape;318;p47"/>
            <p:cNvSpPr txBox="1"/>
            <p:nvPr/>
          </p:nvSpPr>
          <p:spPr>
            <a:xfrm>
              <a:off x="3643350" y="4650550"/>
              <a:ext cx="2957400" cy="203700"/>
            </a:xfrm>
            <a:prstGeom prst="rect">
              <a:avLst/>
            </a:prstGeom>
            <a:noFill/>
            <a:ln>
              <a:noFill/>
            </a:ln>
          </p:spPr>
          <p:txBody>
            <a:bodyPr anchorCtr="0" anchor="t" bIns="91425" lIns="91425" spcFirstLastPara="1" rIns="91425" wrap="square" tIns="91425">
              <a:noAutofit/>
            </a:bodyPr>
            <a:lstStyle/>
            <a:p>
              <a:pPr indent="0" lvl="0" marL="0" marR="88900" rtl="0" algn="l">
                <a:lnSpc>
                  <a:spcPct val="120000"/>
                </a:lnSpc>
                <a:spcBef>
                  <a:spcPts val="0"/>
                </a:spcBef>
                <a:spcAft>
                  <a:spcPts val="500"/>
                </a:spcAft>
                <a:buNone/>
              </a:pPr>
              <a:r>
                <a:rPr lang="en" sz="1200" u="sng">
                  <a:solidFill>
                    <a:srgbClr val="FFFFFF"/>
                  </a:solidFill>
                  <a:latin typeface="Roboto"/>
                  <a:ea typeface="Roboto"/>
                  <a:cs typeface="Roboto"/>
                  <a:sym typeface="Roboto"/>
                  <a:hlinkClick r:id="rId8"/>
                </a:rPr>
                <a:t>https://twitter.com/academyforai</a:t>
              </a:r>
              <a:endParaRPr/>
            </a:p>
          </p:txBody>
        </p:sp>
        <p:sp>
          <p:nvSpPr>
            <p:cNvPr id="319" name="Google Shape;319;p47"/>
            <p:cNvSpPr txBox="1"/>
            <p:nvPr/>
          </p:nvSpPr>
          <p:spPr>
            <a:xfrm>
              <a:off x="3654075" y="3742650"/>
              <a:ext cx="5432700" cy="279000"/>
            </a:xfrm>
            <a:prstGeom prst="rect">
              <a:avLst/>
            </a:prstGeom>
            <a:noFill/>
            <a:ln>
              <a:noFill/>
            </a:ln>
          </p:spPr>
          <p:txBody>
            <a:bodyPr anchorCtr="0" anchor="t" bIns="91425" lIns="91425" spcFirstLastPara="1" rIns="91425" wrap="square" tIns="91425">
              <a:noAutofit/>
            </a:bodyPr>
            <a:lstStyle/>
            <a:p>
              <a:pPr indent="0" lvl="0" marL="0" marR="88900" rtl="0" algn="l">
                <a:lnSpc>
                  <a:spcPct val="120000"/>
                </a:lnSpc>
                <a:spcBef>
                  <a:spcPts val="0"/>
                </a:spcBef>
                <a:spcAft>
                  <a:spcPts val="500"/>
                </a:spcAft>
                <a:buNone/>
              </a:pPr>
              <a:r>
                <a:rPr lang="en" sz="1200" u="sng">
                  <a:solidFill>
                    <a:srgbClr val="FFFFFF"/>
                  </a:solidFill>
                  <a:latin typeface="Roboto"/>
                  <a:ea typeface="Roboto"/>
                  <a:cs typeface="Roboto"/>
                  <a:sym typeface="Roboto"/>
                  <a:hlinkClick r:id="rId9"/>
                </a:rPr>
                <a:t>https://www.youtube.com/channel/UC-CFsLoMo8WeoCWGzysC1MQ</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256000" y="35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 Addition, Scalar Multiplication</a:t>
            </a:r>
            <a:endParaRPr/>
          </a:p>
          <a:p>
            <a:pPr indent="0" lvl="0" marL="0" rtl="0" algn="l">
              <a:spcBef>
                <a:spcPts val="0"/>
              </a:spcBef>
              <a:spcAft>
                <a:spcPts val="0"/>
              </a:spcAft>
              <a:buNone/>
            </a:pPr>
            <a:r>
              <a:t/>
            </a:r>
            <a:endParaRPr/>
          </a:p>
        </p:txBody>
      </p:sp>
      <p:sp>
        <p:nvSpPr>
          <p:cNvPr id="80" name="Google Shape;80;p16"/>
          <p:cNvSpPr txBox="1"/>
          <p:nvPr>
            <p:ph idx="1" type="body"/>
          </p:nvPr>
        </p:nvSpPr>
        <p:spPr>
          <a:xfrm>
            <a:off x="144575" y="1143175"/>
            <a:ext cx="88428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Average"/>
              <a:buChar char="●"/>
            </a:pPr>
            <a:r>
              <a:rPr lang="en"/>
              <a:t>The whole of Linear Algebra revolves around this.</a:t>
            </a:r>
            <a:endParaRPr/>
          </a:p>
        </p:txBody>
      </p:sp>
      <p:pic>
        <p:nvPicPr>
          <p:cNvPr id="81" name="Google Shape;81;p16"/>
          <p:cNvPicPr preferRelativeResize="0"/>
          <p:nvPr/>
        </p:nvPicPr>
        <p:blipFill rotWithShape="1">
          <a:blip r:embed="rId3">
            <a:alphaModFix/>
          </a:blip>
          <a:srcRect b="22199" l="34253" r="0" t="1592"/>
          <a:stretch/>
        </p:blipFill>
        <p:spPr>
          <a:xfrm>
            <a:off x="4168775" y="1768775"/>
            <a:ext cx="4900224" cy="3147226"/>
          </a:xfrm>
          <a:prstGeom prst="rect">
            <a:avLst/>
          </a:prstGeom>
          <a:noFill/>
          <a:ln>
            <a:noFill/>
          </a:ln>
        </p:spPr>
      </p:pic>
      <p:pic>
        <p:nvPicPr>
          <p:cNvPr id="82" name="Google Shape;82;p16"/>
          <p:cNvPicPr preferRelativeResize="0"/>
          <p:nvPr/>
        </p:nvPicPr>
        <p:blipFill rotWithShape="1">
          <a:blip r:embed="rId4">
            <a:alphaModFix/>
          </a:blip>
          <a:srcRect b="31953" l="38687" r="17853" t="6831"/>
          <a:stretch/>
        </p:blipFill>
        <p:spPr>
          <a:xfrm>
            <a:off x="195075" y="1768775"/>
            <a:ext cx="3973701" cy="3147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256000" y="35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 Addition, Scalar Multiplication</a:t>
            </a:r>
            <a:endParaRPr/>
          </a:p>
          <a:p>
            <a:pPr indent="0" lvl="0" marL="0" rtl="0" algn="l">
              <a:spcBef>
                <a:spcPts val="0"/>
              </a:spcBef>
              <a:spcAft>
                <a:spcPts val="0"/>
              </a:spcAft>
              <a:buNone/>
            </a:pPr>
            <a:r>
              <a:t/>
            </a:r>
            <a:endParaRPr/>
          </a:p>
        </p:txBody>
      </p:sp>
      <p:sp>
        <p:nvSpPr>
          <p:cNvPr id="88" name="Google Shape;88;p17"/>
          <p:cNvSpPr txBox="1"/>
          <p:nvPr>
            <p:ph idx="1" type="body"/>
          </p:nvPr>
        </p:nvSpPr>
        <p:spPr>
          <a:xfrm>
            <a:off x="150600" y="924875"/>
            <a:ext cx="88428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Average"/>
              <a:buChar char="●"/>
            </a:pPr>
            <a:r>
              <a:rPr lang="en"/>
              <a:t>What does happen when a Vector is multiplied by a scalar?</a:t>
            </a:r>
            <a:endParaRPr/>
          </a:p>
          <a:p>
            <a:pPr indent="-317500" lvl="1" marL="914400" marR="0" rtl="0" algn="l">
              <a:lnSpc>
                <a:spcPct val="115000"/>
              </a:lnSpc>
              <a:spcBef>
                <a:spcPts val="0"/>
              </a:spcBef>
              <a:spcAft>
                <a:spcPts val="0"/>
              </a:spcAft>
              <a:buSzPts val="1400"/>
              <a:buChar char="○"/>
            </a:pPr>
            <a:r>
              <a:rPr lang="en"/>
              <a:t>It stretches a vector’s magnitude</a:t>
            </a:r>
            <a:endParaRPr/>
          </a:p>
          <a:p>
            <a:pPr indent="-317500" lvl="1" marL="914400" marR="0" rtl="0" algn="l">
              <a:lnSpc>
                <a:spcPct val="115000"/>
              </a:lnSpc>
              <a:spcBef>
                <a:spcPts val="0"/>
              </a:spcBef>
              <a:spcAft>
                <a:spcPts val="0"/>
              </a:spcAft>
              <a:buSzPts val="1400"/>
              <a:buChar char="○"/>
            </a:pPr>
            <a:r>
              <a:rPr lang="en"/>
              <a:t>Or Squishes it.</a:t>
            </a:r>
            <a:endParaRPr/>
          </a:p>
          <a:p>
            <a:pPr indent="-342900" lvl="0" marL="457200" marR="0" rtl="0" algn="l">
              <a:lnSpc>
                <a:spcPct val="115000"/>
              </a:lnSpc>
              <a:spcBef>
                <a:spcPts val="0"/>
              </a:spcBef>
              <a:spcAft>
                <a:spcPts val="0"/>
              </a:spcAft>
              <a:buSzPts val="1800"/>
              <a:buChar char="●"/>
            </a:pPr>
            <a:r>
              <a:rPr lang="en"/>
              <a:t>The Word “Scalar” came from this operation of scaling a vector on its size.</a:t>
            </a:r>
            <a:endParaRPr/>
          </a:p>
        </p:txBody>
      </p:sp>
      <p:pic>
        <p:nvPicPr>
          <p:cNvPr id="89" name="Google Shape;89;p17"/>
          <p:cNvPicPr preferRelativeResize="0"/>
          <p:nvPr/>
        </p:nvPicPr>
        <p:blipFill rotWithShape="1">
          <a:blip r:embed="rId3">
            <a:alphaModFix/>
          </a:blip>
          <a:srcRect b="32210" l="42847" r="5472" t="15055"/>
          <a:stretch/>
        </p:blipFill>
        <p:spPr>
          <a:xfrm>
            <a:off x="150600" y="2251375"/>
            <a:ext cx="4380226" cy="2711025"/>
          </a:xfrm>
          <a:prstGeom prst="rect">
            <a:avLst/>
          </a:prstGeom>
          <a:noFill/>
          <a:ln>
            <a:noFill/>
          </a:ln>
        </p:spPr>
      </p:pic>
      <p:pic>
        <p:nvPicPr>
          <p:cNvPr id="90" name="Google Shape;90;p17"/>
          <p:cNvPicPr preferRelativeResize="0"/>
          <p:nvPr/>
        </p:nvPicPr>
        <p:blipFill rotWithShape="1">
          <a:blip r:embed="rId4">
            <a:alphaModFix/>
          </a:blip>
          <a:srcRect b="22454" l="29954" r="13291" t="17968"/>
          <a:stretch/>
        </p:blipFill>
        <p:spPr>
          <a:xfrm>
            <a:off x="4846500" y="2251375"/>
            <a:ext cx="4029376" cy="271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256000" y="35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Vector Addition, Scalar Multiplication</a:t>
            </a:r>
            <a:endParaRPr/>
          </a:p>
          <a:p>
            <a:pPr indent="0" lvl="0" marL="0" rtl="0" algn="l">
              <a:spcBef>
                <a:spcPts val="0"/>
              </a:spcBef>
              <a:spcAft>
                <a:spcPts val="0"/>
              </a:spcAft>
              <a:buNone/>
            </a:pPr>
            <a:r>
              <a:t/>
            </a:r>
            <a:endParaRPr/>
          </a:p>
        </p:txBody>
      </p:sp>
      <p:sp>
        <p:nvSpPr>
          <p:cNvPr id="96" name="Google Shape;96;p18"/>
          <p:cNvSpPr txBox="1"/>
          <p:nvPr>
            <p:ph idx="1" type="body"/>
          </p:nvPr>
        </p:nvSpPr>
        <p:spPr>
          <a:xfrm>
            <a:off x="150600" y="924875"/>
            <a:ext cx="88428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But where does the scaled vector lands after scaling it with a scalar?</a:t>
            </a:r>
            <a:endParaRPr/>
          </a:p>
        </p:txBody>
      </p:sp>
      <p:pic>
        <p:nvPicPr>
          <p:cNvPr id="97" name="Google Shape;97;p18"/>
          <p:cNvPicPr preferRelativeResize="0"/>
          <p:nvPr/>
        </p:nvPicPr>
        <p:blipFill rotWithShape="1">
          <a:blip r:embed="rId3">
            <a:alphaModFix/>
          </a:blip>
          <a:srcRect b="38349" l="40617" r="998" t="3136"/>
          <a:stretch/>
        </p:blipFill>
        <p:spPr>
          <a:xfrm>
            <a:off x="111500" y="1675725"/>
            <a:ext cx="4326501" cy="3008125"/>
          </a:xfrm>
          <a:prstGeom prst="rect">
            <a:avLst/>
          </a:prstGeom>
          <a:noFill/>
          <a:ln>
            <a:noFill/>
          </a:ln>
        </p:spPr>
      </p:pic>
      <p:pic>
        <p:nvPicPr>
          <p:cNvPr id="98" name="Google Shape;98;p18"/>
          <p:cNvPicPr preferRelativeResize="0"/>
          <p:nvPr/>
        </p:nvPicPr>
        <p:blipFill rotWithShape="1">
          <a:blip r:embed="rId4">
            <a:alphaModFix/>
          </a:blip>
          <a:srcRect b="41487" l="43762" r="1643" t="1687"/>
          <a:stretch/>
        </p:blipFill>
        <p:spPr>
          <a:xfrm>
            <a:off x="4651525" y="1675725"/>
            <a:ext cx="4388326" cy="3008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175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Combinations, Span, Basis vector</a:t>
            </a:r>
            <a:endParaRPr/>
          </a:p>
          <a:p>
            <a:pPr indent="0" lvl="0" marL="0" rtl="0" algn="l">
              <a:spcBef>
                <a:spcPts val="0"/>
              </a:spcBef>
              <a:spcAft>
                <a:spcPts val="0"/>
              </a:spcAft>
              <a:buNone/>
            </a:pPr>
            <a:r>
              <a:t/>
            </a:r>
            <a:endParaRPr/>
          </a:p>
        </p:txBody>
      </p:sp>
      <p:sp>
        <p:nvSpPr>
          <p:cNvPr id="104" name="Google Shape;104;p19"/>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Basis Vector is a set of Linearly </a:t>
            </a:r>
            <a:r>
              <a:rPr lang="en"/>
              <a:t>independent</a:t>
            </a:r>
            <a:r>
              <a:rPr lang="en"/>
              <a:t> vectors that span the full space.</a:t>
            </a:r>
            <a:endParaRPr/>
          </a:p>
          <a:p>
            <a:pPr indent="-342900" lvl="0" marL="457200" rtl="0" algn="l">
              <a:spcBef>
                <a:spcPts val="0"/>
              </a:spcBef>
              <a:spcAft>
                <a:spcPts val="0"/>
              </a:spcAft>
              <a:buSzPts val="1800"/>
              <a:buChar char="●"/>
            </a:pPr>
            <a:r>
              <a:rPr lang="en"/>
              <a:t>Can we choose a different basis vector?</a:t>
            </a:r>
            <a:endParaRPr/>
          </a:p>
          <a:p>
            <a:pPr indent="-317500" lvl="1" marL="914400" rtl="0" algn="l">
              <a:spcBef>
                <a:spcPts val="0"/>
              </a:spcBef>
              <a:spcAft>
                <a:spcPts val="0"/>
              </a:spcAft>
              <a:buSzPts val="1400"/>
              <a:buChar char="○"/>
            </a:pPr>
            <a:r>
              <a:rPr lang="en"/>
              <a:t>Yes. </a:t>
            </a:r>
            <a:endParaRPr/>
          </a:p>
          <a:p>
            <a:pPr indent="-342900" lvl="0" marL="457200" rtl="0" algn="l">
              <a:spcBef>
                <a:spcPts val="0"/>
              </a:spcBef>
              <a:spcAft>
                <a:spcPts val="0"/>
              </a:spcAft>
              <a:buSzPts val="1800"/>
              <a:buChar char="●"/>
            </a:pPr>
            <a:r>
              <a:rPr lang="en"/>
              <a:t>A vector can be taken as scalar that stretches or squishes i and j.</a:t>
            </a:r>
            <a:endParaRPr/>
          </a:p>
          <a:p>
            <a:pPr indent="0" lvl="0" marL="457200" rtl="0" algn="l">
              <a:spcBef>
                <a:spcPts val="1600"/>
              </a:spcBef>
              <a:spcAft>
                <a:spcPts val="1600"/>
              </a:spcAft>
              <a:buNone/>
            </a:pPr>
            <a:r>
              <a:t/>
            </a:r>
            <a:endParaRPr/>
          </a:p>
        </p:txBody>
      </p:sp>
      <p:pic>
        <p:nvPicPr>
          <p:cNvPr id="105" name="Google Shape;105;p19"/>
          <p:cNvPicPr preferRelativeResize="0"/>
          <p:nvPr/>
        </p:nvPicPr>
        <p:blipFill rotWithShape="1">
          <a:blip r:embed="rId3">
            <a:alphaModFix/>
          </a:blip>
          <a:srcRect b="37087" l="0" r="2324" t="0"/>
          <a:stretch/>
        </p:blipFill>
        <p:spPr>
          <a:xfrm>
            <a:off x="106200" y="2195675"/>
            <a:ext cx="8931601" cy="286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175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Combinations, Span, Basis vector</a:t>
            </a:r>
            <a:endParaRPr/>
          </a:p>
          <a:p>
            <a:pPr indent="0" lvl="0" marL="0" rtl="0" algn="l">
              <a:spcBef>
                <a:spcPts val="0"/>
              </a:spcBef>
              <a:spcAft>
                <a:spcPts val="0"/>
              </a:spcAft>
              <a:buNone/>
            </a:pPr>
            <a:r>
              <a:t/>
            </a:r>
            <a:endParaRPr/>
          </a:p>
        </p:txBody>
      </p:sp>
      <p:sp>
        <p:nvSpPr>
          <p:cNvPr id="111" name="Google Shape;111;p20"/>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linear algebra, we define the concept of linear combinations in terms of vectors. But, it is actually possible to talk about linear combinations of anything as long as you understand the main idea of a linear combination:</a:t>
            </a:r>
            <a:endParaRPr/>
          </a:p>
          <a:p>
            <a:pPr indent="-317500" lvl="1" marL="914400" rtl="0" algn="l">
              <a:spcBef>
                <a:spcPts val="0"/>
              </a:spcBef>
              <a:spcAft>
                <a:spcPts val="0"/>
              </a:spcAft>
              <a:buSzPts val="1400"/>
              <a:buChar char="○"/>
            </a:pPr>
            <a:r>
              <a:rPr lang="en"/>
              <a:t>(scalar)(something 1) + (scalar)(something 2) + (scalar)(something 3)</a:t>
            </a:r>
            <a:endParaRPr/>
          </a:p>
          <a:p>
            <a:pPr indent="-342900" lvl="0" marL="457200" rtl="0" algn="l">
              <a:spcBef>
                <a:spcPts val="0"/>
              </a:spcBef>
              <a:spcAft>
                <a:spcPts val="0"/>
              </a:spcAft>
              <a:buSzPts val="1800"/>
              <a:buChar char="●"/>
            </a:pPr>
            <a:r>
              <a:rPr lang="en"/>
              <a:t>These “somethings” could be “everyday” variables like x and y (3x + 2y is a linear combination of x and y for instance)</a:t>
            </a:r>
            <a:endParaRPr/>
          </a:p>
          <a:p>
            <a:pPr indent="0" lvl="0" marL="457200" rtl="0" algn="l">
              <a:spcBef>
                <a:spcPts val="1600"/>
              </a:spcBef>
              <a:spcAft>
                <a:spcPts val="1600"/>
              </a:spcAft>
              <a:buNone/>
            </a:pPr>
            <a:r>
              <a:t/>
            </a:r>
            <a:endParaRPr/>
          </a:p>
        </p:txBody>
      </p:sp>
      <p:pic>
        <p:nvPicPr>
          <p:cNvPr id="112" name="Google Shape;112;p20"/>
          <p:cNvPicPr preferRelativeResize="0"/>
          <p:nvPr/>
        </p:nvPicPr>
        <p:blipFill rotWithShape="1">
          <a:blip r:embed="rId3">
            <a:alphaModFix/>
          </a:blip>
          <a:srcRect b="56411" l="0" r="57151" t="0"/>
          <a:stretch/>
        </p:blipFill>
        <p:spPr>
          <a:xfrm>
            <a:off x="4914225" y="2701753"/>
            <a:ext cx="3918074" cy="2240849"/>
          </a:xfrm>
          <a:prstGeom prst="rect">
            <a:avLst/>
          </a:prstGeom>
          <a:noFill/>
          <a:ln>
            <a:noFill/>
          </a:ln>
        </p:spPr>
      </p:pic>
      <p:sp>
        <p:nvSpPr>
          <p:cNvPr id="113" name="Google Shape;113;p20"/>
          <p:cNvSpPr txBox="1"/>
          <p:nvPr/>
        </p:nvSpPr>
        <p:spPr>
          <a:xfrm>
            <a:off x="297200" y="2947700"/>
            <a:ext cx="4410000" cy="1940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In general, a linear combination is a particular way of combining things (variables, vectors, etc) using scalar multiplication and addition.</a:t>
            </a:r>
            <a:endParaRPr sz="1800">
              <a:solidFill>
                <a:schemeClr val="accent3"/>
              </a:solidFill>
              <a:latin typeface="Average"/>
              <a:ea typeface="Average"/>
              <a:cs typeface="Average"/>
              <a:sym typeface="Average"/>
            </a:endParaRPr>
          </a:p>
          <a:p>
            <a:pPr indent="0" lvl="0" marL="0" rtl="0" algn="l">
              <a:spcBef>
                <a:spcPts val="16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Combinations, Span, Basis vector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9" name="Google Shape;119;p21"/>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Span of a vector is set of all the vectors we can have using the linear combinations of vectors.</a:t>
            </a:r>
            <a:endParaRPr/>
          </a:p>
          <a:p>
            <a:pPr indent="-342900" lvl="0" marL="457200" rtl="0" algn="l">
              <a:spcBef>
                <a:spcPts val="0"/>
              </a:spcBef>
              <a:spcAft>
                <a:spcPts val="0"/>
              </a:spcAft>
              <a:buSzPts val="1800"/>
              <a:buChar char="●"/>
            </a:pPr>
            <a:r>
              <a:rPr lang="en"/>
              <a:t>A vector can reach out to all the points in space</a:t>
            </a:r>
            <a:endParaRPr/>
          </a:p>
          <a:p>
            <a:pPr indent="-342900" lvl="0" marL="457200" rtl="0" algn="l">
              <a:spcBef>
                <a:spcPts val="0"/>
              </a:spcBef>
              <a:spcAft>
                <a:spcPts val="0"/>
              </a:spcAft>
              <a:buSzPts val="1800"/>
              <a:buChar char="●"/>
            </a:pPr>
            <a:r>
              <a:rPr lang="en"/>
              <a:t>Other </a:t>
            </a:r>
            <a:r>
              <a:rPr lang="en"/>
              <a:t>Possibilities</a:t>
            </a:r>
            <a:r>
              <a:rPr lang="en"/>
              <a:t>:</a:t>
            </a:r>
            <a:endParaRPr/>
          </a:p>
          <a:p>
            <a:pPr indent="-317500" lvl="1" marL="914400" rtl="0" algn="l">
              <a:spcBef>
                <a:spcPts val="0"/>
              </a:spcBef>
              <a:spcAft>
                <a:spcPts val="0"/>
              </a:spcAft>
              <a:buSzPts val="1400"/>
              <a:buChar char="○"/>
            </a:pPr>
            <a:r>
              <a:rPr lang="en"/>
              <a:t> Can be Zero if both vector are zero</a:t>
            </a:r>
            <a:endParaRPr/>
          </a:p>
          <a:p>
            <a:pPr indent="-317500" lvl="1" marL="914400" rtl="0" algn="l">
              <a:spcBef>
                <a:spcPts val="0"/>
              </a:spcBef>
              <a:spcAft>
                <a:spcPts val="0"/>
              </a:spcAft>
              <a:buSzPts val="1400"/>
              <a:buChar char="○"/>
            </a:pPr>
            <a:r>
              <a:rPr lang="en"/>
              <a:t>Can be just a line if one vector happened to be a linear combination of the other.</a:t>
            </a:r>
            <a:endParaRPr/>
          </a:p>
        </p:txBody>
      </p:sp>
      <p:pic>
        <p:nvPicPr>
          <p:cNvPr id="120" name="Google Shape;120;p21"/>
          <p:cNvPicPr preferRelativeResize="0"/>
          <p:nvPr/>
        </p:nvPicPr>
        <p:blipFill rotWithShape="1">
          <a:blip r:embed="rId3">
            <a:alphaModFix/>
          </a:blip>
          <a:srcRect b="0" l="50768" r="0" t="50811"/>
          <a:stretch/>
        </p:blipFill>
        <p:spPr>
          <a:xfrm>
            <a:off x="2814225" y="2990674"/>
            <a:ext cx="3683750" cy="2069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